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7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6" d="100"/>
          <a:sy n="96" d="100"/>
        </p:scale>
        <p:origin x="84"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73842-9C8A-4D5B-A69A-61AD19399BD2}"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99748-CD63-4260-A1D6-3F100300062A}" type="slidenum">
              <a:rPr lang="en-US" smtClean="0"/>
              <a:t>‹#›</a:t>
            </a:fld>
            <a:endParaRPr lang="en-US"/>
          </a:p>
        </p:txBody>
      </p:sp>
    </p:spTree>
    <p:extLst>
      <p:ext uri="{BB962C8B-B14F-4D97-AF65-F5344CB8AC3E}">
        <p14:creationId xmlns:p14="http://schemas.microsoft.com/office/powerpoint/2010/main" val="132248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218C8-0618-49AB-9F82-9D3718C27C17}" type="slidenum">
              <a:rPr lang="en-US" smtClean="0"/>
              <a:t>11</a:t>
            </a:fld>
            <a:endParaRPr lang="en-US"/>
          </a:p>
        </p:txBody>
      </p:sp>
    </p:spTree>
    <p:extLst>
      <p:ext uri="{BB962C8B-B14F-4D97-AF65-F5344CB8AC3E}">
        <p14:creationId xmlns:p14="http://schemas.microsoft.com/office/powerpoint/2010/main" val="104656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218C8-0618-49AB-9F82-9D3718C27C17}" type="slidenum">
              <a:rPr lang="en-US" smtClean="0"/>
              <a:t>12</a:t>
            </a:fld>
            <a:endParaRPr lang="en-US"/>
          </a:p>
        </p:txBody>
      </p:sp>
    </p:spTree>
    <p:extLst>
      <p:ext uri="{BB962C8B-B14F-4D97-AF65-F5344CB8AC3E}">
        <p14:creationId xmlns:p14="http://schemas.microsoft.com/office/powerpoint/2010/main" val="22475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218C8-0618-49AB-9F82-9D3718C27C17}" type="slidenum">
              <a:rPr lang="en-US" smtClean="0"/>
              <a:t>18</a:t>
            </a:fld>
            <a:endParaRPr lang="en-US"/>
          </a:p>
        </p:txBody>
      </p:sp>
    </p:spTree>
    <p:extLst>
      <p:ext uri="{BB962C8B-B14F-4D97-AF65-F5344CB8AC3E}">
        <p14:creationId xmlns:p14="http://schemas.microsoft.com/office/powerpoint/2010/main" val="5644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9E96CB-C5D0-4A89-8496-4DD67DA06E39}" type="datetime1">
              <a:rPr lang="en-US" smtClean="0"/>
              <a:t>2/9/2021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363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B6F9B62-1463-4B7E-A7D8-EC02A00AA91C}" type="datetime1">
              <a:rPr lang="en-US" smtClean="0"/>
              <a:t>2/9/2021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
              </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6778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20BC70C-ABD9-49A9-9574-86AD77B22278}" type="datetime1">
              <a:rPr lang="en-US" smtClean="0"/>
              <a:t>2/9/2021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
              </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93800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4D02D6F-39BE-4708-AD47-2B79EAAE53AD}" type="datetime1">
              <a:rPr lang="en-US" smtClean="0"/>
              <a:t>2/9/2021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73751262"/>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0" r:id="rId3"/>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mni.org/"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ipsos-na.com/news-polls/pressrelease.aspx?id=6359"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Forgiveness, reconciliation, peace</a:t>
            </a:r>
          </a:p>
        </p:txBody>
      </p:sp>
      <p:sp>
        <p:nvSpPr>
          <p:cNvPr id="3" name="Subtitle 2"/>
          <p:cNvSpPr>
            <a:spLocks noGrp="1"/>
          </p:cNvSpPr>
          <p:nvPr>
            <p:ph type="subTitle" idx="1"/>
          </p:nvPr>
        </p:nvSpPr>
        <p:spPr/>
        <p:txBody>
          <a:bodyPr/>
          <a:lstStyle/>
          <a:p>
            <a:r>
              <a:rPr lang="en-US" dirty="0"/>
              <a:t>Jim Sutherland, Reconciliation Ministries Network, Inc., </a:t>
            </a:r>
            <a:r>
              <a:rPr lang="en-US" dirty="0">
                <a:hlinkClick r:id="rId2"/>
              </a:rPr>
              <a:t>www.RMNI.org</a:t>
            </a:r>
            <a:r>
              <a:rPr lang="en-US"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92" y="5788883"/>
            <a:ext cx="2254815" cy="798754"/>
          </a:xfrm>
          <a:prstGeom prst="rect">
            <a:avLst/>
          </a:prstGeom>
        </p:spPr>
      </p:pic>
    </p:spTree>
    <p:extLst>
      <p:ext uri="{BB962C8B-B14F-4D97-AF65-F5344CB8AC3E}">
        <p14:creationId xmlns:p14="http://schemas.microsoft.com/office/powerpoint/2010/main" val="379839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98" y="764373"/>
            <a:ext cx="10658302" cy="1293028"/>
          </a:xfrm>
        </p:spPr>
        <p:txBody>
          <a:bodyPr/>
          <a:lstStyle/>
          <a:p>
            <a:r>
              <a:rPr lang="en-US" dirty="0"/>
              <a:t>We can forgive for various reasons</a:t>
            </a:r>
          </a:p>
        </p:txBody>
      </p:sp>
      <p:sp>
        <p:nvSpPr>
          <p:cNvPr id="3" name="Content Placeholder 2"/>
          <p:cNvSpPr>
            <a:spLocks noGrp="1"/>
          </p:cNvSpPr>
          <p:nvPr>
            <p:ph idx="1"/>
          </p:nvPr>
        </p:nvSpPr>
        <p:spPr/>
        <p:txBody>
          <a:bodyPr>
            <a:normAutofit/>
          </a:bodyPr>
          <a:lstStyle/>
          <a:p>
            <a:r>
              <a:rPr lang="en-US" sz="2400" dirty="0"/>
              <a:t>We can forgive because bitterness will harm us. </a:t>
            </a:r>
          </a:p>
          <a:p>
            <a:pPr lvl="1"/>
            <a:r>
              <a:rPr lang="en-US" dirty="0"/>
              <a:t>“Each time someone does something bad to us, it’s as if they are throwing a rock into our well. If we leave the rocks, we won’t be able to draw water. We must go down into the well. We must pick up each rock, one at a time, and put it into the bucket. Then we must lift the rocks out of the well and throw them aside. It’s hard work, and it takes time. Our wells might have many rocks or just a few. When we have taken them out, we can draw sweet water from the well again.” “Kate McCord”, </a:t>
            </a:r>
            <a:r>
              <a:rPr lang="en-US" i="1" dirty="0"/>
              <a:t>In </a:t>
            </a:r>
            <a:r>
              <a:rPr lang="en-US" dirty="0"/>
              <a:t>t</a:t>
            </a:r>
            <a:r>
              <a:rPr lang="en-US" i="1" dirty="0"/>
              <a:t>he Land of the Blue Burka.</a:t>
            </a:r>
            <a:r>
              <a:rPr lang="en-US" dirty="0"/>
              <a:t> ISBN: 139780802408143.</a:t>
            </a:r>
          </a:p>
          <a:p>
            <a:r>
              <a:rPr lang="en-US" dirty="0"/>
              <a:t>We can forgive because it will help us. Forgiveness “works”. It’s  how God created us to live. The alternative is to live in bitterness.</a:t>
            </a:r>
          </a:p>
        </p:txBody>
      </p:sp>
    </p:spTree>
    <p:extLst>
      <p:ext uri="{BB962C8B-B14F-4D97-AF65-F5344CB8AC3E}">
        <p14:creationId xmlns:p14="http://schemas.microsoft.com/office/powerpoint/2010/main" val="288064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639096" y="1177010"/>
            <a:ext cx="4225700" cy="4894173"/>
          </a:xfrm>
          <a:prstGeom prst="rect">
            <a:avLst/>
          </a:prstGeom>
        </p:spPr>
      </p:pic>
      <p:pic>
        <p:nvPicPr>
          <p:cNvPr id="6" name="Picture 5"/>
          <p:cNvPicPr>
            <a:picLocks noChangeAspect="1"/>
          </p:cNvPicPr>
          <p:nvPr/>
        </p:nvPicPr>
        <p:blipFill>
          <a:blip r:embed="rId4"/>
          <a:stretch>
            <a:fillRect/>
          </a:stretch>
        </p:blipFill>
        <p:spPr>
          <a:xfrm>
            <a:off x="5907314" y="57658"/>
            <a:ext cx="5870828" cy="6709517"/>
          </a:xfrm>
          <a:prstGeom prst="rect">
            <a:avLst/>
          </a:prstGeom>
        </p:spPr>
      </p:pic>
      <p:sp>
        <p:nvSpPr>
          <p:cNvPr id="7" name="Rectangle 6"/>
          <p:cNvSpPr/>
          <p:nvPr/>
        </p:nvSpPr>
        <p:spPr>
          <a:xfrm>
            <a:off x="0" y="6110514"/>
            <a:ext cx="5907314" cy="738664"/>
          </a:xfrm>
          <a:prstGeom prst="rect">
            <a:avLst/>
          </a:prstGeom>
        </p:spPr>
        <p:txBody>
          <a:bodyPr wrap="square">
            <a:spAutoFit/>
          </a:bodyPr>
          <a:lstStyle/>
          <a:p>
            <a:pPr lvl="0"/>
            <a:r>
              <a:rPr lang="en-US" sz="1400" dirty="0">
                <a:solidFill>
                  <a:prstClr val="white"/>
                </a:solidFill>
              </a:rPr>
              <a:t>“Portraits of Reconciliation,” Photos: Pieter Hugo, text: Susan Dominus  www.nytimes.com/interactive/2014/04/06/magazine/06-pieter-hugo-rwanda-portraits.html?_r=0</a:t>
            </a:r>
          </a:p>
        </p:txBody>
      </p:sp>
      <p:sp>
        <p:nvSpPr>
          <p:cNvPr id="3" name="TextBox 2"/>
          <p:cNvSpPr txBox="1"/>
          <p:nvPr/>
        </p:nvSpPr>
        <p:spPr>
          <a:xfrm>
            <a:off x="382187" y="145960"/>
            <a:ext cx="5142939" cy="1200329"/>
          </a:xfrm>
          <a:prstGeom prst="rect">
            <a:avLst/>
          </a:prstGeom>
          <a:solidFill>
            <a:srgbClr val="000000">
              <a:alpha val="74902"/>
            </a:srgbClr>
          </a:solidFill>
        </p:spPr>
        <p:txBody>
          <a:bodyPr wrap="square" rtlCol="0">
            <a:spAutoFit/>
          </a:bodyPr>
          <a:lstStyle/>
          <a:p>
            <a:r>
              <a:rPr lang="en-US" dirty="0"/>
              <a:t>In the Rwandan genocide of 1994, up to 1 million people were killed, and up to 250,000 women were raped. 120,000 people were detained for crimes, according to the UN.</a:t>
            </a:r>
          </a:p>
        </p:txBody>
      </p:sp>
    </p:spTree>
    <p:extLst>
      <p:ext uri="{BB962C8B-B14F-4D97-AF65-F5344CB8AC3E}">
        <p14:creationId xmlns:p14="http://schemas.microsoft.com/office/powerpoint/2010/main" val="3373681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229" y="416030"/>
            <a:ext cx="10257971" cy="1293028"/>
          </a:xfrm>
        </p:spPr>
        <p:txBody>
          <a:bodyPr/>
          <a:lstStyle/>
          <a:p>
            <a:r>
              <a:rPr lang="en-US" dirty="0"/>
              <a:t>How sin against god is dealt with in Christianity</a:t>
            </a:r>
          </a:p>
        </p:txBody>
      </p:sp>
      <p:sp>
        <p:nvSpPr>
          <p:cNvPr id="3" name="Content Placeholder 2"/>
          <p:cNvSpPr>
            <a:spLocks noGrp="1"/>
          </p:cNvSpPr>
          <p:nvPr>
            <p:ph idx="1"/>
          </p:nvPr>
        </p:nvSpPr>
        <p:spPr>
          <a:xfrm>
            <a:off x="685800" y="1930400"/>
            <a:ext cx="10820400" cy="4572000"/>
          </a:xfrm>
        </p:spPr>
        <p:txBody>
          <a:bodyPr/>
          <a:lstStyle/>
          <a:p>
            <a:r>
              <a:rPr lang="en-US" dirty="0"/>
              <a:t>First, we recognize universal sin, transmitted through Adam (1 Corinthians 15:21-22).</a:t>
            </a:r>
          </a:p>
          <a:p>
            <a:r>
              <a:rPr lang="en-US" dirty="0"/>
              <a:t>All sin is first sin against God (Psalms 51:4), by breaking God’s laws.</a:t>
            </a:r>
          </a:p>
          <a:p>
            <a:r>
              <a:rPr lang="en-US" dirty="0"/>
              <a:t>Sin deserves death (Romans 6:23). Life is in the blood, so blood must be shed for sin (Leviticus 17:11). </a:t>
            </a:r>
          </a:p>
          <a:p>
            <a:r>
              <a:rPr lang="en-US" dirty="0"/>
              <a:t>Either the sinner must pay for sin (Matthew 13:41-42), or a sinless substitute. Jesus Christ is the only sinless substitute (Hebrews 4:15; 1 Peter 2:22), who specifically came to earth to pay for our sin, by shedding His blood on a cross (Luke 19:10; 1 Peter 2:24). That payment is applied to a sinner by faith in Christ’s deity and sacrifice for us (Romans 10:6-13), so that the sinner is justified (made righteous) and saved from his sin.</a:t>
            </a:r>
          </a:p>
        </p:txBody>
      </p:sp>
    </p:spTree>
    <p:extLst>
      <p:ext uri="{BB962C8B-B14F-4D97-AF65-F5344CB8AC3E}">
        <p14:creationId xmlns:p14="http://schemas.microsoft.com/office/powerpoint/2010/main" val="220300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069" y="332111"/>
            <a:ext cx="8995756" cy="1293028"/>
          </a:xfrm>
        </p:spPr>
        <p:txBody>
          <a:bodyPr/>
          <a:lstStyle/>
          <a:p>
            <a:r>
              <a:rPr lang="en-US" dirty="0"/>
              <a:t>God goes looking for sinners</a:t>
            </a:r>
          </a:p>
        </p:txBody>
      </p:sp>
      <p:sp>
        <p:nvSpPr>
          <p:cNvPr id="3" name="Content Placeholder 2"/>
          <p:cNvSpPr>
            <a:spLocks noGrp="1"/>
          </p:cNvSpPr>
          <p:nvPr>
            <p:ph idx="1"/>
          </p:nvPr>
        </p:nvSpPr>
        <p:spPr>
          <a:xfrm>
            <a:off x="685800" y="1346662"/>
            <a:ext cx="10820400" cy="5153891"/>
          </a:xfrm>
        </p:spPr>
        <p:txBody>
          <a:bodyPr>
            <a:normAutofit lnSpcReduction="10000"/>
          </a:bodyPr>
          <a:lstStyle/>
          <a:p>
            <a:r>
              <a:rPr lang="en-US" dirty="0"/>
              <a:t>The payment to God for sin is through our intermediary, Jesus (1 Timothy 2:5). The redeemed (Christians) do not need to pay for their sins personally, since they have been taken away through the blood of the cross (Colossians 1:20).</a:t>
            </a:r>
          </a:p>
          <a:p>
            <a:pPr lvl="1"/>
            <a:r>
              <a:rPr lang="en-US" dirty="0"/>
              <a:t>God forgives us only due to Christ’s sacrifice (Matthew 26:28; 2 Corinthians 5:21; Ephesians. 1:7; Colossians. 1:14; Hebrews 9:22).</a:t>
            </a:r>
          </a:p>
          <a:p>
            <a:pPr lvl="1"/>
            <a:r>
              <a:rPr lang="en-US" dirty="0"/>
              <a:t>Some people think that it’s God’s job to forgive—that is simply what He does.</a:t>
            </a:r>
          </a:p>
          <a:p>
            <a:r>
              <a:rPr lang="en-US" dirty="0"/>
              <a:t>Justice is getting what we deserve, mercy is not getting what we deserve, and grace is getting what we don’t deserve.</a:t>
            </a:r>
          </a:p>
          <a:p>
            <a:pPr lvl="1"/>
            <a:r>
              <a:rPr lang="en-US" dirty="0"/>
              <a:t>Sin is an offense against an omnipotent, just God. </a:t>
            </a:r>
          </a:p>
          <a:p>
            <a:pPr lvl="1"/>
            <a:r>
              <a:rPr lang="en-US" dirty="0"/>
              <a:t>Offenders would normally expect to go to God to petition for forgiveness. On the contrary, God has always gone looking for those who have offended Him.</a:t>
            </a:r>
          </a:p>
          <a:p>
            <a:pPr lvl="1"/>
            <a:r>
              <a:rPr lang="en-US" dirty="0"/>
              <a:t>When Eve and Adam and Eve sinned, they hid, but God looked for them (Genesis 3:9-10). </a:t>
            </a:r>
          </a:p>
          <a:p>
            <a:pPr lvl="1"/>
            <a:r>
              <a:rPr lang="en-US" dirty="0"/>
              <a:t>God established a sacrificial system for Adam’s sons, Cain and Abel to atone for their sin (Genesis 4;4-7). He then, through Moses, entered into the Mosaic Covenant with the Israelites, again so that sinners could come before a holy God (although it was impossible for the death of animals to wipe away human sin, Hebrews 10:4).</a:t>
            </a:r>
          </a:p>
        </p:txBody>
      </p:sp>
    </p:spTree>
    <p:extLst>
      <p:ext uri="{BB962C8B-B14F-4D97-AF65-F5344CB8AC3E}">
        <p14:creationId xmlns:p14="http://schemas.microsoft.com/office/powerpoint/2010/main" val="1018782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815" y="332112"/>
            <a:ext cx="9228513" cy="1293028"/>
          </a:xfrm>
        </p:spPr>
        <p:txBody>
          <a:bodyPr/>
          <a:lstStyle/>
          <a:p>
            <a:r>
              <a:rPr lang="en-US" dirty="0"/>
              <a:t>God’s forgiveness is proactive</a:t>
            </a:r>
          </a:p>
        </p:txBody>
      </p:sp>
      <p:sp>
        <p:nvSpPr>
          <p:cNvPr id="3" name="Content Placeholder 2"/>
          <p:cNvSpPr>
            <a:spLocks noGrp="1"/>
          </p:cNvSpPr>
          <p:nvPr>
            <p:ph idx="1"/>
          </p:nvPr>
        </p:nvSpPr>
        <p:spPr>
          <a:xfrm>
            <a:off x="685800" y="1762298"/>
            <a:ext cx="10820400" cy="4456387"/>
          </a:xfrm>
        </p:spPr>
        <p:txBody>
          <a:bodyPr>
            <a:normAutofit/>
          </a:bodyPr>
          <a:lstStyle/>
          <a:p>
            <a:r>
              <a:rPr lang="en-US" sz="2400" dirty="0"/>
              <a:t>Jesus came to seek and save those who are apart from God (</a:t>
            </a:r>
            <a:r>
              <a:rPr lang="en-US" sz="2400" dirty="0" err="1"/>
              <a:t>Luk</a:t>
            </a:r>
            <a:r>
              <a:rPr lang="en-US" sz="2400" dirty="0"/>
              <a:t> 19:10).  Jesus fulfilled the just demands of the Mosaic covenant, but went further. He satisfied God’s anger against humanity by the just One dying a horrible death for the unjust (1John 2:2; 4:10).</a:t>
            </a:r>
          </a:p>
          <a:p>
            <a:r>
              <a:rPr lang="en-US" sz="2400" dirty="0"/>
              <a:t>God is no longer angry at those whose sins have been cleansed by the blood of His son Jesus. Those whose sins remain are actually enemies of God (Romans 5:10).</a:t>
            </a:r>
          </a:p>
          <a:p>
            <a:r>
              <a:rPr lang="en-US" sz="2400" dirty="0"/>
              <a:t>God goes looking for even the one person who is lost (Matthew 18:12-14), no matter how many are saved. </a:t>
            </a:r>
          </a:p>
          <a:p>
            <a:r>
              <a:rPr lang="en-US" sz="2400" dirty="0"/>
              <a:t>Our forgiveness must be proactive, just as our seeking the lost must extend to the ends of the earth (Matthew 28:19).</a:t>
            </a:r>
          </a:p>
        </p:txBody>
      </p:sp>
    </p:spTree>
    <p:extLst>
      <p:ext uri="{BB962C8B-B14F-4D97-AF65-F5344CB8AC3E}">
        <p14:creationId xmlns:p14="http://schemas.microsoft.com/office/powerpoint/2010/main" val="421556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03116"/>
            <a:ext cx="8610600" cy="1293028"/>
          </a:xfrm>
        </p:spPr>
        <p:txBody>
          <a:bodyPr/>
          <a:lstStyle/>
          <a:p>
            <a:r>
              <a:rPr lang="en-US" dirty="0"/>
              <a:t>How sin against another person is dealt with</a:t>
            </a:r>
          </a:p>
        </p:txBody>
      </p:sp>
      <p:sp>
        <p:nvSpPr>
          <p:cNvPr id="3" name="Content Placeholder 2"/>
          <p:cNvSpPr>
            <a:spLocks noGrp="1"/>
          </p:cNvSpPr>
          <p:nvPr>
            <p:ph idx="1"/>
          </p:nvPr>
        </p:nvSpPr>
        <p:spPr>
          <a:xfrm>
            <a:off x="685800" y="2194560"/>
            <a:ext cx="10820400" cy="4409440"/>
          </a:xfrm>
        </p:spPr>
        <p:txBody>
          <a:bodyPr>
            <a:normAutofit/>
          </a:bodyPr>
          <a:lstStyle/>
          <a:p>
            <a:r>
              <a:rPr lang="en-US" dirty="0"/>
              <a:t>God established human government to punish wrongdoing (Romans 13:1-5). Governmental authority represents God’s authority.</a:t>
            </a:r>
          </a:p>
          <a:p>
            <a:r>
              <a:rPr lang="en-US" dirty="0"/>
              <a:t>When the government does </a:t>
            </a:r>
            <a:r>
              <a:rPr lang="en-US" u="sng" dirty="0"/>
              <a:t>not</a:t>
            </a:r>
            <a:r>
              <a:rPr lang="en-US" dirty="0"/>
              <a:t> carry out justice when a person breaks a law affecting another person, a Christian still must not take vengeance. As Christ is our intermediary before the Father, the Father is the intermediary between the transgressor and the victim, and God says that He will repay (Romans 12:19; Hebrews 10:30). That repayment may be on earth, or in God’s court above, within our lifetime--or after death.</a:t>
            </a:r>
          </a:p>
          <a:p>
            <a:pPr lvl="1"/>
            <a:r>
              <a:rPr lang="en-US" dirty="0"/>
              <a:t>Therefore, no one truly gets away with anything, ever. This is how the Bible describes the way in which God orders His world. </a:t>
            </a:r>
          </a:p>
          <a:p>
            <a:pPr lvl="1"/>
            <a:r>
              <a:rPr lang="en-US" dirty="0"/>
              <a:t>We do not have to pay back those who kill and steal and rape. Either the government will do this in courts of law, and God will deal with the sinner, or simply God will deal with the sinner in His time.</a:t>
            </a:r>
          </a:p>
        </p:txBody>
      </p:sp>
    </p:spTree>
    <p:extLst>
      <p:ext uri="{BB962C8B-B14F-4D97-AF65-F5344CB8AC3E}">
        <p14:creationId xmlns:p14="http://schemas.microsoft.com/office/powerpoint/2010/main" val="3546550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98316"/>
            <a:ext cx="8610600" cy="1293028"/>
          </a:xfrm>
        </p:spPr>
        <p:txBody>
          <a:bodyPr/>
          <a:lstStyle/>
          <a:p>
            <a:r>
              <a:rPr lang="en-US" dirty="0"/>
              <a:t>forgiveness</a:t>
            </a:r>
          </a:p>
        </p:txBody>
      </p:sp>
      <p:sp>
        <p:nvSpPr>
          <p:cNvPr id="3" name="Content Placeholder 2"/>
          <p:cNvSpPr>
            <a:spLocks noGrp="1"/>
          </p:cNvSpPr>
          <p:nvPr>
            <p:ph idx="1"/>
          </p:nvPr>
        </p:nvSpPr>
        <p:spPr>
          <a:xfrm>
            <a:off x="685800" y="1857830"/>
            <a:ext cx="10820400" cy="4615542"/>
          </a:xfrm>
        </p:spPr>
        <p:txBody>
          <a:bodyPr/>
          <a:lstStyle/>
          <a:p>
            <a:r>
              <a:rPr lang="en-US" sz="2400" dirty="0"/>
              <a:t>Christians may believe all this, yet fail to forgive a transgressor, make no attempt to reconcile with a transgressor, and fail to live in peace with a transgressor. We may harbor ill will or hatred against those who have sinned (or those we think have sinned) against us.</a:t>
            </a:r>
          </a:p>
          <a:p>
            <a:pPr lvl="1"/>
            <a:r>
              <a:rPr lang="en-US" dirty="0"/>
              <a:t>We may not be living in the “grace of God.”</a:t>
            </a:r>
          </a:p>
          <a:p>
            <a:r>
              <a:rPr lang="en-US" sz="2400" dirty="0"/>
              <a:t> </a:t>
            </a:r>
            <a:r>
              <a:rPr lang="en-US" sz="2400" baseline="30000" dirty="0"/>
              <a:t>14</a:t>
            </a:r>
            <a:r>
              <a:rPr lang="en-US" sz="2400" dirty="0"/>
              <a:t> Strive for peace with everyone, and for the holiness without which no one will see the Lord. </a:t>
            </a:r>
            <a:r>
              <a:rPr lang="en-US" sz="2400" baseline="30000" dirty="0"/>
              <a:t>15</a:t>
            </a:r>
            <a:r>
              <a:rPr lang="en-US" sz="2400" dirty="0"/>
              <a:t> See to it that no one fails to obtain the grace of God; that no "root of bitterness" springs up and causes trouble, and by it many become defiled; (Hebrews 12:14-15 ESV)</a:t>
            </a:r>
          </a:p>
          <a:p>
            <a:r>
              <a:rPr lang="en-US" dirty="0"/>
              <a:t>A person must be born again to really understand forgiveness and have the power to overcome sin by the Spirit. We must be those who face our own sin, realize that we cannot pay for it, and that we must have the grace of God in Christ.</a:t>
            </a:r>
          </a:p>
        </p:txBody>
      </p:sp>
    </p:spTree>
    <p:extLst>
      <p:ext uri="{BB962C8B-B14F-4D97-AF65-F5344CB8AC3E}">
        <p14:creationId xmlns:p14="http://schemas.microsoft.com/office/powerpoint/2010/main" val="1121213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Broken down world</a:t>
            </a:r>
          </a:p>
        </p:txBody>
      </p:sp>
      <p:sp>
        <p:nvSpPr>
          <p:cNvPr id="3" name="Content Placeholder 2"/>
          <p:cNvSpPr>
            <a:spLocks noGrp="1"/>
          </p:cNvSpPr>
          <p:nvPr>
            <p:ph idx="1"/>
          </p:nvPr>
        </p:nvSpPr>
        <p:spPr/>
        <p:txBody>
          <a:bodyPr/>
          <a:lstStyle/>
          <a:p>
            <a:r>
              <a:rPr lang="en-US" dirty="0"/>
              <a:t>Since all sin (Rom 3:23), all of us cannot live without sinning (1 John 1:8-10).</a:t>
            </a:r>
          </a:p>
          <a:p>
            <a:r>
              <a:rPr lang="en-US" dirty="0"/>
              <a:t>Therefore even Christians cannot live without needing to be continually forgiven. The people around us also constantly need to be forgiven.  When we think too highly of our self (that we sin very little), it is more difficult to forgive others (who we think should be more like us) or even to associate with others we consider are worse sinners (Pharisees).</a:t>
            </a:r>
          </a:p>
          <a:p>
            <a:pPr lvl="1"/>
            <a:r>
              <a:rPr lang="en-US" dirty="0"/>
              <a:t>We forget that a Christian’s sin-debt to God (that Christ paid for) is astronomical (because all sin is first against God), and the debt of another to us is small by comparison.</a:t>
            </a:r>
          </a:p>
        </p:txBody>
      </p:sp>
    </p:spTree>
    <p:extLst>
      <p:ext uri="{BB962C8B-B14F-4D97-AF65-F5344CB8AC3E}">
        <p14:creationId xmlns:p14="http://schemas.microsoft.com/office/powerpoint/2010/main" val="53870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8610600" cy="788655"/>
          </a:xfrm>
        </p:spPr>
        <p:txBody>
          <a:bodyPr/>
          <a:lstStyle/>
          <a:p>
            <a:r>
              <a:rPr lang="en-US" dirty="0"/>
              <a:t>Parable of 10,000 talents</a:t>
            </a:r>
          </a:p>
        </p:txBody>
      </p:sp>
      <p:sp>
        <p:nvSpPr>
          <p:cNvPr id="3" name="Content Placeholder 2"/>
          <p:cNvSpPr>
            <a:spLocks noGrp="1"/>
          </p:cNvSpPr>
          <p:nvPr>
            <p:ph idx="1"/>
          </p:nvPr>
        </p:nvSpPr>
        <p:spPr>
          <a:xfrm>
            <a:off x="248146" y="589936"/>
            <a:ext cx="11717711" cy="6125497"/>
          </a:xfrm>
        </p:spPr>
        <p:txBody>
          <a:bodyPr>
            <a:noAutofit/>
          </a:bodyPr>
          <a:lstStyle/>
          <a:p>
            <a:pPr marL="0" indent="0">
              <a:lnSpc>
                <a:spcPct val="120000"/>
              </a:lnSpc>
              <a:spcBef>
                <a:spcPts val="600"/>
              </a:spcBef>
              <a:buNone/>
            </a:pPr>
            <a:r>
              <a:rPr lang="en-US" sz="1800" baseline="30000" dirty="0"/>
              <a:t>21</a:t>
            </a:r>
            <a:r>
              <a:rPr lang="en-US" sz="1800" dirty="0"/>
              <a:t> Then Peter came up and said to him, "Lord, how often will my brother sin against me, and I forgive him? As many as seven times?" </a:t>
            </a:r>
            <a:r>
              <a:rPr lang="en-US" sz="1800" baseline="30000" dirty="0"/>
              <a:t>22</a:t>
            </a:r>
            <a:r>
              <a:rPr lang="en-US" sz="1800" dirty="0"/>
              <a:t> Jesus said to him, "I do not say to you seven times, but seventy-seven times. </a:t>
            </a:r>
            <a:r>
              <a:rPr lang="en-US" sz="1800" baseline="30000" dirty="0"/>
              <a:t>23</a:t>
            </a:r>
            <a:r>
              <a:rPr lang="en-US" sz="1800" dirty="0"/>
              <a:t> "Therefore the kingdom of heaven may be compared to a king who wished to settle accounts with his servants.</a:t>
            </a:r>
            <a:r>
              <a:rPr lang="en-US" sz="1800" baseline="30000" dirty="0"/>
              <a:t>24</a:t>
            </a:r>
            <a:r>
              <a:rPr lang="en-US" sz="1800" dirty="0"/>
              <a:t> When he began to settle, one was brought to him who owed him ten thousand talents. </a:t>
            </a:r>
            <a:r>
              <a:rPr lang="en-US" sz="1800" baseline="30000" dirty="0"/>
              <a:t>25</a:t>
            </a:r>
            <a:r>
              <a:rPr lang="en-US" sz="1800" dirty="0"/>
              <a:t> And since he could not pay, his master ordered him to be sold, with his wife and children and all that he had, and payment to be made. </a:t>
            </a:r>
            <a:r>
              <a:rPr lang="en-US" sz="1800" baseline="30000" dirty="0"/>
              <a:t>26</a:t>
            </a:r>
            <a:r>
              <a:rPr lang="en-US" sz="1800" dirty="0"/>
              <a:t> So the servant fell on his knees, imploring him, 'Have patience with me, and I will pay you everything.'</a:t>
            </a:r>
            <a:r>
              <a:rPr lang="en-US" sz="1800" baseline="30000" dirty="0"/>
              <a:t>27</a:t>
            </a:r>
            <a:r>
              <a:rPr lang="en-US" sz="1800" dirty="0"/>
              <a:t> And out of pity for him, the master of that servant released him and forgave him the debt.</a:t>
            </a:r>
            <a:endParaRPr lang="en-US" sz="1800" baseline="30000" dirty="0"/>
          </a:p>
          <a:p>
            <a:pPr marL="0" indent="0">
              <a:lnSpc>
                <a:spcPct val="120000"/>
              </a:lnSpc>
              <a:spcBef>
                <a:spcPts val="600"/>
              </a:spcBef>
              <a:buNone/>
            </a:pPr>
            <a:r>
              <a:rPr lang="en-US" sz="1800" baseline="30000" dirty="0"/>
              <a:t>28</a:t>
            </a:r>
            <a:r>
              <a:rPr lang="en-US" sz="1800" dirty="0"/>
              <a:t> But when that same servant went out, he found one of his fellow servants who owed him a hundred denarii, and seizing him, he began to choke him, saying, 'Pay what you owe.‘ </a:t>
            </a:r>
            <a:r>
              <a:rPr lang="en-US" sz="1800" baseline="30000" dirty="0"/>
              <a:t>29</a:t>
            </a:r>
            <a:r>
              <a:rPr lang="en-US" sz="1800" dirty="0"/>
              <a:t> So his fellow servant fell down and pleaded with him, 'Have patience with me, and I will pay you.'</a:t>
            </a:r>
            <a:r>
              <a:rPr lang="en-US" sz="1800" baseline="30000" dirty="0"/>
              <a:t>30</a:t>
            </a:r>
            <a:r>
              <a:rPr lang="en-US" sz="1800" dirty="0"/>
              <a:t> He refused and went and put him in prison until he should pay the debt.</a:t>
            </a:r>
          </a:p>
          <a:p>
            <a:pPr marL="0" indent="0">
              <a:lnSpc>
                <a:spcPct val="120000"/>
              </a:lnSpc>
              <a:spcBef>
                <a:spcPts val="600"/>
              </a:spcBef>
              <a:buNone/>
            </a:pPr>
            <a:r>
              <a:rPr lang="en-US" sz="1800" baseline="30000" dirty="0"/>
              <a:t>31</a:t>
            </a:r>
            <a:r>
              <a:rPr lang="en-US" sz="1800" dirty="0"/>
              <a:t> When his fellow servants saw what had taken place, they were greatly distressed, and they went and reported to their master all that had taken place.  </a:t>
            </a:r>
            <a:r>
              <a:rPr lang="en-US" sz="1800" baseline="30000" dirty="0"/>
              <a:t>32</a:t>
            </a:r>
            <a:r>
              <a:rPr lang="en-US" sz="1800" dirty="0"/>
              <a:t> Then his master summoned him and said to him, 'You wicked servant! I forgave you all that debt because you pleaded with me. </a:t>
            </a:r>
            <a:r>
              <a:rPr lang="en-US" sz="1800" baseline="30000" dirty="0"/>
              <a:t>33</a:t>
            </a:r>
            <a:r>
              <a:rPr lang="en-US" sz="1800" dirty="0"/>
              <a:t> And should not you have had mercy on your fellow servant, as I had mercy on you?'</a:t>
            </a:r>
            <a:r>
              <a:rPr lang="en-US" sz="1800" baseline="30000" dirty="0"/>
              <a:t>34</a:t>
            </a:r>
            <a:r>
              <a:rPr lang="en-US" sz="1800" dirty="0"/>
              <a:t> And in anger his master delivered him to the jailers, until he should pay all his debt. </a:t>
            </a:r>
            <a:r>
              <a:rPr lang="en-US" sz="1800" baseline="30000" dirty="0"/>
              <a:t>35</a:t>
            </a:r>
            <a:r>
              <a:rPr lang="en-US" sz="1800" dirty="0"/>
              <a:t> So also my heavenly Father will do to every one of you, if you do not forgive your brother from your heart." (Matthew 18:21-35 ESV)</a:t>
            </a:r>
          </a:p>
        </p:txBody>
      </p:sp>
    </p:spTree>
    <p:extLst>
      <p:ext uri="{BB962C8B-B14F-4D97-AF65-F5344CB8AC3E}">
        <p14:creationId xmlns:p14="http://schemas.microsoft.com/office/powerpoint/2010/main" val="3812684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85402"/>
            <a:ext cx="8610600" cy="1093455"/>
          </a:xfrm>
        </p:spPr>
        <p:txBody>
          <a:bodyPr/>
          <a:lstStyle/>
          <a:p>
            <a:r>
              <a:rPr lang="en-US" dirty="0"/>
              <a:t>Parable</a:t>
            </a:r>
          </a:p>
        </p:txBody>
      </p:sp>
      <p:sp>
        <p:nvSpPr>
          <p:cNvPr id="3" name="Content Placeholder 2"/>
          <p:cNvSpPr>
            <a:spLocks noGrp="1"/>
          </p:cNvSpPr>
          <p:nvPr>
            <p:ph idx="1"/>
          </p:nvPr>
        </p:nvSpPr>
        <p:spPr>
          <a:xfrm>
            <a:off x="685800" y="1378857"/>
            <a:ext cx="10820400" cy="4839829"/>
          </a:xfrm>
        </p:spPr>
        <p:txBody>
          <a:bodyPr>
            <a:normAutofit lnSpcReduction="10000"/>
          </a:bodyPr>
          <a:lstStyle/>
          <a:p>
            <a:r>
              <a:rPr lang="en-US" dirty="0"/>
              <a:t>The rabbis suggested that forgiving someone three times was sufficient. Peter doubled that and added one, since seven was a “perfect” number. </a:t>
            </a:r>
          </a:p>
          <a:p>
            <a:r>
              <a:rPr lang="en-US" dirty="0"/>
              <a:t>Jesus replied with an amazing number (77 times), which could be interpreted as forgiving without limit.</a:t>
            </a:r>
          </a:p>
          <a:p>
            <a:r>
              <a:rPr lang="en-US" dirty="0"/>
              <a:t>The “kingdom of heaven,” or life under God’s rule,  is like a king (God) who was settling accounts with His servants. One owed Him 10,000 talents, which is about 4.06 billion US dollars (July 2014).  That gives an indication how much in debt we are to God—we cannot pay it, and could not settle the debt if we spent eternity in hell paying on it.</a:t>
            </a:r>
          </a:p>
          <a:p>
            <a:r>
              <a:rPr lang="en-US" dirty="0"/>
              <a:t>The debtor thought so highly of himself that he thought he could actually repay this debt, just as people today think that if they obey sometimes or do some good, that this will pay their huge sin debt. </a:t>
            </a:r>
          </a:p>
          <a:p>
            <a:pPr lvl="1"/>
            <a:r>
              <a:rPr lang="en-US" dirty="0"/>
              <a:t>We have all become like one who is unclean, and all our righteous deeds are like a polluted garment. We all fade like a leaf, and our iniquities, like the wind, take us away. (Isaiah 64:6 ESV)</a:t>
            </a:r>
          </a:p>
          <a:p>
            <a:pPr lvl="1"/>
            <a:r>
              <a:rPr lang="en-US" dirty="0"/>
              <a:t>The King understood that the servant could not repay, and threw him in jail.</a:t>
            </a:r>
          </a:p>
        </p:txBody>
      </p:sp>
    </p:spTree>
    <p:extLst>
      <p:ext uri="{BB962C8B-B14F-4D97-AF65-F5344CB8AC3E}">
        <p14:creationId xmlns:p14="http://schemas.microsoft.com/office/powerpoint/2010/main" val="4285330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forgiveness</a:t>
            </a:r>
          </a:p>
        </p:txBody>
      </p:sp>
      <p:sp>
        <p:nvSpPr>
          <p:cNvPr id="6" name="Text Placeholder 5"/>
          <p:cNvSpPr>
            <a:spLocks noGrp="1"/>
          </p:cNvSpPr>
          <p:nvPr>
            <p:ph type="body" idx="1"/>
          </p:nvPr>
        </p:nvSpPr>
        <p:spPr/>
        <p:txBody>
          <a:bodyPr/>
          <a:lstStyle/>
          <a:p>
            <a:r>
              <a:rPr lang="en-US" dirty="0"/>
              <a:t>The Vertical and the Horizontal</a:t>
            </a:r>
          </a:p>
        </p:txBody>
      </p:sp>
    </p:spTree>
    <p:extLst>
      <p:ext uri="{BB962C8B-B14F-4D97-AF65-F5344CB8AC3E}">
        <p14:creationId xmlns:p14="http://schemas.microsoft.com/office/powerpoint/2010/main" val="1971904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52756"/>
            <a:ext cx="10820400" cy="4665930"/>
          </a:xfrm>
        </p:spPr>
        <p:txBody>
          <a:bodyPr>
            <a:normAutofit/>
          </a:bodyPr>
          <a:lstStyle/>
          <a:p>
            <a:r>
              <a:rPr lang="en-US" dirty="0"/>
              <a:t>The servant begged for mercy, and the King, out of pity, not only released him, but wiped out the whole debt!</a:t>
            </a:r>
          </a:p>
          <a:p>
            <a:r>
              <a:rPr lang="en-US" dirty="0"/>
              <a:t>God graciously extended mercy and forgave the debt. This is what “forgive” means in Greek (</a:t>
            </a:r>
            <a:r>
              <a:rPr lang="el-GR" dirty="0"/>
              <a:t>ἀφῆτε</a:t>
            </a:r>
            <a:r>
              <a:rPr lang="en-US" dirty="0"/>
              <a:t>), to let go or release a person—the person no longer owes anything.</a:t>
            </a:r>
            <a:r>
              <a:rPr lang="el-GR" dirty="0"/>
              <a:t> </a:t>
            </a:r>
            <a:r>
              <a:rPr lang="en-US" dirty="0"/>
              <a:t> Sin is removed as far as east is from west (Psalms 103:12). All sins are forgiven (Psalms 103:3; 1 John 1:9; Colossians 2:13).</a:t>
            </a:r>
          </a:p>
          <a:p>
            <a:r>
              <a:rPr lang="en-US" dirty="0"/>
              <a:t>It is one thing to ask for mercy, and another to understand how desperately we need mercy.</a:t>
            </a:r>
          </a:p>
          <a:p>
            <a:r>
              <a:rPr lang="en-US" dirty="0"/>
              <a:t>The newly released servant then apparently went looking for someone who owed him the equivalent of $5,800 USD, or .000001% of his forgiven debt.</a:t>
            </a:r>
          </a:p>
          <a:p>
            <a:pPr lvl="1"/>
            <a:r>
              <a:rPr lang="en-US" dirty="0"/>
              <a:t>That is equivalent to how much another owes us who has sinned against us, compared to what we owe God.</a:t>
            </a:r>
          </a:p>
        </p:txBody>
      </p:sp>
    </p:spTree>
    <p:extLst>
      <p:ext uri="{BB962C8B-B14F-4D97-AF65-F5344CB8AC3E}">
        <p14:creationId xmlns:p14="http://schemas.microsoft.com/office/powerpoint/2010/main" val="2284687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83657"/>
            <a:ext cx="10820400" cy="4920343"/>
          </a:xfrm>
        </p:spPr>
        <p:txBody>
          <a:bodyPr/>
          <a:lstStyle/>
          <a:p>
            <a:r>
              <a:rPr lang="en-US" dirty="0"/>
              <a:t>The servant showed his debtor no mercy, and in fact used severe violence, which his King did not use on him. He extended no patience and threw his debtor into prison.</a:t>
            </a:r>
          </a:p>
          <a:p>
            <a:r>
              <a:rPr lang="en-US" dirty="0"/>
              <a:t>When the King heard of this, he called the man “wicked.” It is actually wicked not to forgive, in light of what we have had forgiven of our sin. He should have showed mercy (not throwing his debtor into jail). </a:t>
            </a:r>
          </a:p>
          <a:p>
            <a:r>
              <a:rPr lang="en-US" dirty="0"/>
              <a:t>Then the King reassessed the original debt and delivered him (not his family) to jail until all was repaid. Like suffering in hell, the debt cannot be repaid no matter how much time is given.</a:t>
            </a:r>
          </a:p>
          <a:p>
            <a:r>
              <a:rPr lang="en-US" dirty="0"/>
              <a:t>Then Jesus applied the parable-- v35 “So also my heavenly Father will do to every one of you, if you do not forgive your brother from your heart." </a:t>
            </a:r>
          </a:p>
          <a:p>
            <a:pPr lvl="1"/>
            <a:r>
              <a:rPr lang="en-US" dirty="0"/>
              <a:t>We cannot expect forgiveness if we don’t extend it.</a:t>
            </a:r>
          </a:p>
          <a:p>
            <a:pPr lvl="1"/>
            <a:r>
              <a:rPr lang="en-US" dirty="0"/>
              <a:t>Forgiveness must be genuine, not formal.</a:t>
            </a:r>
          </a:p>
        </p:txBody>
      </p:sp>
    </p:spTree>
    <p:extLst>
      <p:ext uri="{BB962C8B-B14F-4D97-AF65-F5344CB8AC3E}">
        <p14:creationId xmlns:p14="http://schemas.microsoft.com/office/powerpoint/2010/main" val="25776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Forgiveness is not optional</a:t>
            </a:r>
          </a:p>
        </p:txBody>
      </p:sp>
      <p:sp>
        <p:nvSpPr>
          <p:cNvPr id="3" name="Content Placeholder 2"/>
          <p:cNvSpPr>
            <a:spLocks noGrp="1"/>
          </p:cNvSpPr>
          <p:nvPr>
            <p:ph idx="1"/>
          </p:nvPr>
        </p:nvSpPr>
        <p:spPr>
          <a:xfrm>
            <a:off x="685800" y="2194560"/>
            <a:ext cx="10820400" cy="4394926"/>
          </a:xfrm>
        </p:spPr>
        <p:txBody>
          <a:bodyPr>
            <a:normAutofit/>
          </a:bodyPr>
          <a:lstStyle/>
          <a:p>
            <a:r>
              <a:rPr lang="en-US" dirty="0"/>
              <a:t>Ephesians 4:32 Be kind to one another, tenderhearted, forgiving one another, as God in Christ forgave you.  </a:t>
            </a:r>
          </a:p>
          <a:p>
            <a:r>
              <a:rPr lang="en-US" dirty="0"/>
              <a:t>Colossians 3:12-13 Put on then, as God's chosen ones, holy and beloved, compassionate hearts, kindness, humility, meekness, and patience, bearing with one another and, if one has a complaint against another, forgiving each other; as the Lord has forgiven you, so </a:t>
            </a:r>
            <a:r>
              <a:rPr lang="en-US" b="1" dirty="0"/>
              <a:t>you also must forgive</a:t>
            </a:r>
            <a:r>
              <a:rPr lang="en-US" dirty="0"/>
              <a:t>.  </a:t>
            </a:r>
          </a:p>
          <a:p>
            <a:pPr lvl="1"/>
            <a:r>
              <a:rPr lang="en-US" dirty="0"/>
              <a:t>This word for “forgive” (</a:t>
            </a:r>
            <a:r>
              <a:rPr lang="el-GR" dirty="0"/>
              <a:t>χαρίζομαι</a:t>
            </a:r>
            <a:r>
              <a:rPr lang="en-US" dirty="0"/>
              <a:t>) means to “bestow a favor unconditionally” (Vine).  It is forgiveness graciously given, not reluctantly offered.</a:t>
            </a:r>
          </a:p>
          <a:p>
            <a:r>
              <a:rPr lang="en-US" dirty="0"/>
              <a:t>And whenever you stand praying, forgive, if you have anything against anyone, so that your Father also who is in heaven may forgive you your trespasses." (Mark 11:25 ESV)</a:t>
            </a:r>
          </a:p>
          <a:p>
            <a:r>
              <a:rPr lang="en-US" dirty="0"/>
              <a:t>Forgiveness is expected of us—we forgive because God has forgiven us.</a:t>
            </a:r>
          </a:p>
          <a:p>
            <a:endParaRPr lang="en-US" dirty="0"/>
          </a:p>
          <a:p>
            <a:endParaRPr lang="en-US" dirty="0"/>
          </a:p>
        </p:txBody>
      </p:sp>
    </p:spTree>
    <p:extLst>
      <p:ext uri="{BB962C8B-B14F-4D97-AF65-F5344CB8AC3E}">
        <p14:creationId xmlns:p14="http://schemas.microsoft.com/office/powerpoint/2010/main" val="308205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451" y="129906"/>
            <a:ext cx="8610600" cy="788656"/>
          </a:xfrm>
        </p:spPr>
        <p:txBody>
          <a:bodyPr/>
          <a:lstStyle/>
          <a:p>
            <a:r>
              <a:rPr lang="en-US" dirty="0"/>
              <a:t>Who “owes you”?</a:t>
            </a:r>
          </a:p>
        </p:txBody>
      </p:sp>
      <p:sp>
        <p:nvSpPr>
          <p:cNvPr id="3" name="Content Placeholder 2"/>
          <p:cNvSpPr>
            <a:spLocks noGrp="1"/>
          </p:cNvSpPr>
          <p:nvPr>
            <p:ph idx="1"/>
          </p:nvPr>
        </p:nvSpPr>
        <p:spPr>
          <a:xfrm>
            <a:off x="137652" y="746125"/>
            <a:ext cx="11818374" cy="5900481"/>
          </a:xfrm>
        </p:spPr>
        <p:txBody>
          <a:bodyPr>
            <a:noAutofit/>
          </a:bodyPr>
          <a:lstStyle/>
          <a:p>
            <a:pPr marL="0">
              <a:lnSpc>
                <a:spcPct val="110000"/>
              </a:lnSpc>
            </a:pPr>
            <a:r>
              <a:rPr lang="en-US" sz="2000" dirty="0"/>
              <a:t>Who “owes you” right now? Whom have you not yet released, or whom have you superficially forgiven, but secretly still hold a grudge against?</a:t>
            </a:r>
          </a:p>
          <a:p>
            <a:pPr marL="0" lvl="1">
              <a:lnSpc>
                <a:spcPct val="110000"/>
              </a:lnSpc>
            </a:pPr>
            <a:r>
              <a:rPr lang="en-US" dirty="0"/>
              <a:t>From time to time, I search my heart for those I may not have released and declare that their debt was paid at the cross of Christ. No one owes me anything. And, I am not locked into “victimhood” and self-pity.</a:t>
            </a:r>
          </a:p>
          <a:p>
            <a:pPr marL="0" lvl="1">
              <a:lnSpc>
                <a:spcPct val="110000"/>
              </a:lnSpc>
            </a:pPr>
            <a:r>
              <a:rPr lang="en-US" dirty="0"/>
              <a:t>We may need to forgive the same person’s sin, or sin pattern, or the same exact sin, “77” times, because it has hurt us so deeply.</a:t>
            </a:r>
          </a:p>
          <a:p>
            <a:pPr marL="0" lvl="1">
              <a:lnSpc>
                <a:spcPct val="110000"/>
              </a:lnSpc>
            </a:pPr>
            <a:r>
              <a:rPr lang="en-US" dirty="0"/>
              <a:t>We ask for daily food and for daily forgiveness, and should offer forgiveness daily (Luke 11:4).</a:t>
            </a:r>
          </a:p>
          <a:p>
            <a:pPr marL="0">
              <a:lnSpc>
                <a:spcPct val="110000"/>
              </a:lnSpc>
            </a:pPr>
            <a:r>
              <a:rPr lang="en-US" sz="2000" dirty="0"/>
              <a:t>No rule or guideline is given here, simply “forgive.”  Freely have we received, freely give  (Matthew 10:8, NIV). </a:t>
            </a:r>
          </a:p>
          <a:p>
            <a:pPr marL="0">
              <a:lnSpc>
                <a:spcPct val="110000"/>
              </a:lnSpc>
            </a:pPr>
            <a:r>
              <a:rPr lang="en-US" sz="2000" dirty="0"/>
              <a:t>Perhaps we lack joy or peace because we refuse to release someone?</a:t>
            </a:r>
          </a:p>
          <a:p>
            <a:pPr marL="0">
              <a:lnSpc>
                <a:spcPct val="110000"/>
              </a:lnSpc>
            </a:pPr>
            <a:r>
              <a:rPr lang="en-US" sz="2000" dirty="0"/>
              <a:t>This is a major reason why marriage can be so difficult. We don’t release sin, then keep score of the spouse’s sins, and when we’re provoked, we give the score. When we don’t keep score, It is part of dying daily.</a:t>
            </a:r>
          </a:p>
          <a:p>
            <a:pPr marL="0" lvl="1">
              <a:lnSpc>
                <a:spcPct val="110000"/>
              </a:lnSpc>
            </a:pPr>
            <a:r>
              <a:rPr lang="en-US" dirty="0"/>
              <a:t>“Husbands, love your wives, and do not be embittered against them.” (Colossians 3:19 NAS)</a:t>
            </a:r>
          </a:p>
        </p:txBody>
      </p:sp>
    </p:spTree>
    <p:extLst>
      <p:ext uri="{BB962C8B-B14F-4D97-AF65-F5344CB8AC3E}">
        <p14:creationId xmlns:p14="http://schemas.microsoft.com/office/powerpoint/2010/main" val="231970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596" y="764373"/>
            <a:ext cx="4095404" cy="1293028"/>
          </a:xfrm>
        </p:spPr>
        <p:txBody>
          <a:bodyPr/>
          <a:lstStyle/>
          <a:p>
            <a:r>
              <a:rPr lang="en-US" dirty="0"/>
              <a:t>Forgiveness gives peace</a:t>
            </a:r>
          </a:p>
        </p:txBody>
      </p:sp>
      <p:pic>
        <p:nvPicPr>
          <p:cNvPr id="5" name="Content Placeholder 4"/>
          <p:cNvPicPr>
            <a:picLocks noGrp="1" noChangeAspect="1"/>
          </p:cNvPicPr>
          <p:nvPr>
            <p:ph idx="1"/>
          </p:nvPr>
        </p:nvPicPr>
        <p:blipFill rotWithShape="1">
          <a:blip r:embed="rId2"/>
          <a:srcRect l="14992" t="1355"/>
          <a:stretch/>
        </p:blipFill>
        <p:spPr>
          <a:xfrm>
            <a:off x="94592" y="78828"/>
            <a:ext cx="6794091" cy="5741401"/>
          </a:xfrm>
          <a:prstGeom prst="rect">
            <a:avLst/>
          </a:prstGeom>
        </p:spPr>
      </p:pic>
      <p:pic>
        <p:nvPicPr>
          <p:cNvPr id="6" name="Picture 5"/>
          <p:cNvPicPr>
            <a:picLocks noChangeAspect="1"/>
          </p:cNvPicPr>
          <p:nvPr/>
        </p:nvPicPr>
        <p:blipFill>
          <a:blip r:embed="rId3"/>
          <a:stretch>
            <a:fillRect/>
          </a:stretch>
        </p:blipFill>
        <p:spPr>
          <a:xfrm>
            <a:off x="6110918" y="2459421"/>
            <a:ext cx="5964101" cy="4295193"/>
          </a:xfrm>
          <a:prstGeom prst="rect">
            <a:avLst/>
          </a:prstGeom>
        </p:spPr>
      </p:pic>
      <p:sp>
        <p:nvSpPr>
          <p:cNvPr id="7" name="Rectangle 6"/>
          <p:cNvSpPr/>
          <p:nvPr/>
        </p:nvSpPr>
        <p:spPr>
          <a:xfrm>
            <a:off x="0" y="5911610"/>
            <a:ext cx="6096000" cy="738664"/>
          </a:xfrm>
          <a:prstGeom prst="rect">
            <a:avLst/>
          </a:prstGeom>
        </p:spPr>
        <p:txBody>
          <a:bodyPr>
            <a:spAutoFit/>
          </a:bodyPr>
          <a:lstStyle/>
          <a:p>
            <a:r>
              <a:rPr lang="en-US" sz="1400" dirty="0"/>
              <a:t>“Portraits of Reconciliation,” Photos: Pieter Hugo, text: Susan Dominus  www.nytimes.com/interactive/2014/04/06/magazine/06-pieter-hugo-rwanda-portraits.html?_r=0</a:t>
            </a:r>
          </a:p>
        </p:txBody>
      </p:sp>
    </p:spTree>
    <p:extLst>
      <p:ext uri="{BB962C8B-B14F-4D97-AF65-F5344CB8AC3E}">
        <p14:creationId xmlns:p14="http://schemas.microsoft.com/office/powerpoint/2010/main" val="4141496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8393"/>
            <a:ext cx="10591800" cy="1030778"/>
          </a:xfrm>
        </p:spPr>
        <p:txBody>
          <a:bodyPr>
            <a:normAutofit/>
          </a:bodyPr>
          <a:lstStyle/>
          <a:p>
            <a:r>
              <a:rPr lang="en-US" dirty="0"/>
              <a:t>“If [your brother] repents…forgive”</a:t>
            </a:r>
          </a:p>
        </p:txBody>
      </p:sp>
      <p:sp>
        <p:nvSpPr>
          <p:cNvPr id="3" name="Content Placeholder 2"/>
          <p:cNvSpPr>
            <a:spLocks noGrp="1"/>
          </p:cNvSpPr>
          <p:nvPr>
            <p:ph idx="1"/>
          </p:nvPr>
        </p:nvSpPr>
        <p:spPr/>
        <p:txBody>
          <a:bodyPr>
            <a:normAutofit lnSpcReduction="10000"/>
          </a:bodyPr>
          <a:lstStyle/>
          <a:p>
            <a:r>
              <a:rPr lang="en-US" dirty="0"/>
              <a:t>Luke 17:4 and if he sins against you seven times in the day, and turns to you seven times, saying, I repent, you must forgive him.”</a:t>
            </a:r>
          </a:p>
          <a:p>
            <a:pPr lvl="1"/>
            <a:r>
              <a:rPr lang="en-US" dirty="0"/>
              <a:t>This repentance would seem insincere. The point is that we should keep forgiving.</a:t>
            </a:r>
          </a:p>
          <a:p>
            <a:r>
              <a:rPr lang="en-US" dirty="0"/>
              <a:t>What if my brother does not repent of minor offenses? Should we still forgive?</a:t>
            </a:r>
          </a:p>
          <a:p>
            <a:pPr lvl="1"/>
            <a:r>
              <a:rPr lang="en-US" dirty="0"/>
              <a:t>Do we remember to ask God to forgive us for every sin we have committed?</a:t>
            </a:r>
          </a:p>
          <a:p>
            <a:pPr lvl="1"/>
            <a:r>
              <a:rPr lang="en-US" dirty="0"/>
              <a:t>If we confess what sins we are conscious of, God will forgive all sin (1 John 1:9). </a:t>
            </a:r>
          </a:p>
          <a:p>
            <a:pPr lvl="1"/>
            <a:r>
              <a:rPr lang="en-US" dirty="0"/>
              <a:t>Above all, keep loving one another earnestly, since love covers a multitude of sins. (1Peter 4:8 ESV). Our love should cover many smaller offenses that we do not need to mention. If we find that after trying we simply are unable to forgive, then we need to go and share that offense. In other words, we don’t need to make a habit of confronting people over their sin. This can be simply a cover for faultfinding.</a:t>
            </a:r>
          </a:p>
        </p:txBody>
      </p:sp>
    </p:spTree>
    <p:extLst>
      <p:ext uri="{BB962C8B-B14F-4D97-AF65-F5344CB8AC3E}">
        <p14:creationId xmlns:p14="http://schemas.microsoft.com/office/powerpoint/2010/main" val="2055229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23" y="926042"/>
            <a:ext cx="12003577" cy="1047802"/>
          </a:xfrm>
        </p:spPr>
        <p:txBody>
          <a:bodyPr/>
          <a:lstStyle/>
          <a:p>
            <a:r>
              <a:rPr lang="en-US" dirty="0"/>
              <a:t>If s/he does not repent of major offenses</a:t>
            </a:r>
          </a:p>
        </p:txBody>
      </p:sp>
      <p:sp>
        <p:nvSpPr>
          <p:cNvPr id="3" name="Content Placeholder 2"/>
          <p:cNvSpPr>
            <a:spLocks noGrp="1"/>
          </p:cNvSpPr>
          <p:nvPr>
            <p:ph idx="1"/>
          </p:nvPr>
        </p:nvSpPr>
        <p:spPr/>
        <p:txBody>
          <a:bodyPr/>
          <a:lstStyle/>
          <a:p>
            <a:r>
              <a:rPr lang="en-US" baseline="30000" dirty="0"/>
              <a:t>15</a:t>
            </a:r>
            <a:r>
              <a:rPr lang="en-US" dirty="0"/>
              <a:t> "If your brother sins against you, go and tell him his fault, between you and him alone. If he listens to you, you have gained your brother.</a:t>
            </a:r>
          </a:p>
          <a:p>
            <a:r>
              <a:rPr lang="en-US" dirty="0"/>
              <a:t> </a:t>
            </a:r>
            <a:r>
              <a:rPr lang="en-US" baseline="30000" dirty="0"/>
              <a:t>16</a:t>
            </a:r>
            <a:r>
              <a:rPr lang="en-US" dirty="0"/>
              <a:t> But if he does not listen, take one or two others along with you, that every charge may be established by the evidence of two or three witnesses.</a:t>
            </a:r>
          </a:p>
          <a:p>
            <a:r>
              <a:rPr lang="en-US" dirty="0"/>
              <a:t> </a:t>
            </a:r>
            <a:r>
              <a:rPr lang="en-US" baseline="30000" dirty="0"/>
              <a:t>17</a:t>
            </a:r>
            <a:r>
              <a:rPr lang="en-US" dirty="0"/>
              <a:t> If he refuses to listen to them, tell it to the church. And if he refuses to listen even to the church, let him be to you as a Gentile and a tax collector. (Matthew 18:17 ESV)</a:t>
            </a:r>
          </a:p>
          <a:p>
            <a:r>
              <a:rPr lang="en-US" dirty="0"/>
              <a:t>This is church discipline. Some major offenses must be addressed formally and publically, even if costly, or not popular, or if the person still does not repent.</a:t>
            </a:r>
          </a:p>
        </p:txBody>
      </p:sp>
    </p:spTree>
    <p:extLst>
      <p:ext uri="{BB962C8B-B14F-4D97-AF65-F5344CB8AC3E}">
        <p14:creationId xmlns:p14="http://schemas.microsoft.com/office/powerpoint/2010/main" val="313140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922028"/>
            <a:ext cx="8610600" cy="931423"/>
          </a:xfrm>
        </p:spPr>
        <p:txBody>
          <a:bodyPr/>
          <a:lstStyle/>
          <a:p>
            <a:r>
              <a:rPr lang="en-US" dirty="0"/>
              <a:t>“People of the lie”</a:t>
            </a:r>
          </a:p>
        </p:txBody>
      </p:sp>
      <p:sp>
        <p:nvSpPr>
          <p:cNvPr id="3" name="Content Placeholder 2"/>
          <p:cNvSpPr>
            <a:spLocks noGrp="1"/>
          </p:cNvSpPr>
          <p:nvPr>
            <p:ph idx="1"/>
          </p:nvPr>
        </p:nvSpPr>
        <p:spPr/>
        <p:txBody>
          <a:bodyPr/>
          <a:lstStyle/>
          <a:p>
            <a:r>
              <a:rPr lang="en-US" dirty="0"/>
              <a:t>Some people simply will not, or cannot, see their sin. “No one is so blind as he who will not see,” (Dale </a:t>
            </a:r>
            <a:r>
              <a:rPr lang="en-US" dirty="0" err="1"/>
              <a:t>Linebaugh</a:t>
            </a:r>
            <a:r>
              <a:rPr lang="en-US" dirty="0"/>
              <a:t>). </a:t>
            </a:r>
          </a:p>
          <a:p>
            <a:r>
              <a:rPr lang="en-US" dirty="0"/>
              <a:t>People can live in a pattern of denial, and refuse to acknowledge their sin even when given clear evidence of it, time after time.</a:t>
            </a:r>
          </a:p>
          <a:p>
            <a:r>
              <a:rPr lang="en-US" dirty="0"/>
              <a:t>A “blind spot” is a sin that we simply do not see. Sometimes a person will  acknowledge it if confronted with it, but sometimes not.  King David seduced Bathsheba, Uriah’s wife, then murdered her husband Uriah to cover it. For months David didn’t see his sin for what it was until confronted by the prophet Nathan. Immediately he confessed, “I have sinned against the Lord.” (2 Samuel 12:13; Psalm 51). </a:t>
            </a:r>
          </a:p>
          <a:p>
            <a:pPr lvl="1"/>
            <a:r>
              <a:rPr lang="en-US" dirty="0"/>
              <a:t>But “people of the lie” find no repentance nor any sin of which to repent. Their blind spot seems to be without remedy.</a:t>
            </a:r>
          </a:p>
        </p:txBody>
      </p:sp>
    </p:spTree>
    <p:extLst>
      <p:ext uri="{BB962C8B-B14F-4D97-AF65-F5344CB8AC3E}">
        <p14:creationId xmlns:p14="http://schemas.microsoft.com/office/powerpoint/2010/main" val="279071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Forgiveness and boundaries</a:t>
            </a:r>
          </a:p>
        </p:txBody>
      </p:sp>
      <p:sp>
        <p:nvSpPr>
          <p:cNvPr id="3" name="Content Placeholder 2"/>
          <p:cNvSpPr>
            <a:spLocks noGrp="1"/>
          </p:cNvSpPr>
          <p:nvPr>
            <p:ph idx="1"/>
          </p:nvPr>
        </p:nvSpPr>
        <p:spPr>
          <a:xfrm>
            <a:off x="685800" y="2194560"/>
            <a:ext cx="10820400" cy="4358640"/>
          </a:xfrm>
        </p:spPr>
        <p:txBody>
          <a:bodyPr>
            <a:normAutofit lnSpcReduction="10000"/>
          </a:bodyPr>
          <a:lstStyle/>
          <a:p>
            <a:pPr lvl="1"/>
            <a:r>
              <a:rPr lang="en-US" sz="2200" dirty="0"/>
              <a:t>Dr. M. Scott Peck wrote a book, </a:t>
            </a:r>
            <a:r>
              <a:rPr lang="en-US" sz="2200" i="1" dirty="0"/>
              <a:t>People of the Lie. </a:t>
            </a:r>
            <a:r>
              <a:rPr lang="en-US" sz="2200" dirty="0"/>
              <a:t>They</a:t>
            </a:r>
            <a:r>
              <a:rPr lang="en-US" sz="2200" i="1" dirty="0"/>
              <a:t> </a:t>
            </a:r>
            <a:r>
              <a:rPr lang="en-US" sz="2200" dirty="0"/>
              <a:t>transgress boundaries, but deny that they do. Further, they do not expect any consequences for their behavior,  or believe that they deserve any consequences. </a:t>
            </a:r>
          </a:p>
          <a:p>
            <a:pPr lvl="1"/>
            <a:r>
              <a:rPr lang="en-US" sz="2200" dirty="0"/>
              <a:t>When we are around people who will not honor normal human boundaries, we must establish boundaries. Transgressing normal human boundaries may be in the form of acting overly familiar, taking too much of another person’s time, flirting while married, having emotional affairs (not guarding one’s heart), frequently asking for money or favors, etc. It is trespassing.</a:t>
            </a:r>
          </a:p>
          <a:p>
            <a:pPr lvl="1"/>
            <a:r>
              <a:rPr lang="en-US" sz="2200" dirty="0"/>
              <a:t>We are not to simply let someone sin against us, or take advantage of us as they wish. We may have tried to get the person to stop through rebuke, but without success. </a:t>
            </a:r>
          </a:p>
          <a:p>
            <a:pPr lvl="1"/>
            <a:r>
              <a:rPr lang="en-US" sz="2200" dirty="0"/>
              <a:t>We may forgive a person, but still must establish boundaries for their behavior.</a:t>
            </a:r>
          </a:p>
          <a:p>
            <a:endParaRPr lang="en-US" dirty="0"/>
          </a:p>
        </p:txBody>
      </p:sp>
    </p:spTree>
    <p:extLst>
      <p:ext uri="{BB962C8B-B14F-4D97-AF65-F5344CB8AC3E}">
        <p14:creationId xmlns:p14="http://schemas.microsoft.com/office/powerpoint/2010/main" val="778980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4373"/>
            <a:ext cx="10134600" cy="1293028"/>
          </a:xfrm>
        </p:spPr>
        <p:txBody>
          <a:bodyPr/>
          <a:lstStyle/>
          <a:p>
            <a:r>
              <a:rPr lang="en-US" dirty="0"/>
              <a:t>Biblical examples of boundaries</a:t>
            </a:r>
          </a:p>
        </p:txBody>
      </p:sp>
      <p:sp>
        <p:nvSpPr>
          <p:cNvPr id="3" name="Content Placeholder 2"/>
          <p:cNvSpPr>
            <a:spLocks noGrp="1"/>
          </p:cNvSpPr>
          <p:nvPr>
            <p:ph idx="1"/>
          </p:nvPr>
        </p:nvSpPr>
        <p:spPr/>
        <p:txBody>
          <a:bodyPr/>
          <a:lstStyle/>
          <a:p>
            <a:pPr marL="228600" lvl="1">
              <a:spcBef>
                <a:spcPts val="1000"/>
              </a:spcBef>
            </a:pPr>
            <a:r>
              <a:rPr lang="en-US" sz="2200" dirty="0"/>
              <a:t>Rebuke is a form of boundary. A person will know that if they sin against us, s/he will be confronted—there will be a consequence.</a:t>
            </a:r>
          </a:p>
          <a:p>
            <a:r>
              <a:rPr lang="en-US" dirty="0"/>
              <a:t>Divorce for sexual sin is a boundary. If the boundary of no sexual uncleanness is crossed, divorce is allowed, but not required.</a:t>
            </a:r>
          </a:p>
          <a:p>
            <a:r>
              <a:rPr lang="en-US" dirty="0"/>
              <a:t>The process of excommunication sets a boundary if there is no repentance.</a:t>
            </a:r>
          </a:p>
          <a:p>
            <a:r>
              <a:rPr lang="en-US" dirty="0"/>
              <a:t>God not forgiving blasphemy against the Holy Spirit is a boundary—there is no forgiveness if crossed (Mark 3:29). </a:t>
            </a:r>
          </a:p>
          <a:p>
            <a:r>
              <a:rPr lang="en-US" dirty="0"/>
              <a:t>God set boundaries in the Old Testament Law that must not be crossed. Deuteronomy 28:15-68 outlines extensive curses for disobeying those laws.</a:t>
            </a:r>
          </a:p>
          <a:p>
            <a:endParaRPr lang="en-US" dirty="0"/>
          </a:p>
          <a:p>
            <a:endParaRPr lang="en-US" dirty="0"/>
          </a:p>
        </p:txBody>
      </p:sp>
    </p:spTree>
    <p:extLst>
      <p:ext uri="{BB962C8B-B14F-4D97-AF65-F5344CB8AC3E}">
        <p14:creationId xmlns:p14="http://schemas.microsoft.com/office/powerpoint/2010/main" val="209506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r>
              <a:rPr lang="en-US" dirty="0"/>
              <a:t>The Bible was written by inspiration of God, to people who at various times knew war, racial hatred, bribery, armies and absolute rulers. They knew injustice, corrupt officials, sin and death. The Bible speaks to us today.</a:t>
            </a:r>
          </a:p>
        </p:txBody>
      </p:sp>
    </p:spTree>
    <p:extLst>
      <p:ext uri="{BB962C8B-B14F-4D97-AF65-F5344CB8AC3E}">
        <p14:creationId xmlns:p14="http://schemas.microsoft.com/office/powerpoint/2010/main" val="358236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4373"/>
            <a:ext cx="10591800" cy="942507"/>
          </a:xfrm>
        </p:spPr>
        <p:txBody>
          <a:bodyPr>
            <a:normAutofit fontScale="90000"/>
          </a:bodyPr>
          <a:lstStyle/>
          <a:p>
            <a:r>
              <a:rPr lang="en-US" dirty="0"/>
              <a:t>Vicarious or representative  repentance</a:t>
            </a:r>
          </a:p>
        </p:txBody>
      </p:sp>
      <p:sp>
        <p:nvSpPr>
          <p:cNvPr id="3" name="Content Placeholder 2"/>
          <p:cNvSpPr>
            <a:spLocks noGrp="1"/>
          </p:cNvSpPr>
          <p:nvPr>
            <p:ph idx="1"/>
          </p:nvPr>
        </p:nvSpPr>
        <p:spPr/>
        <p:txBody>
          <a:bodyPr>
            <a:normAutofit/>
          </a:bodyPr>
          <a:lstStyle/>
          <a:p>
            <a:r>
              <a:rPr lang="en-US" sz="2400" dirty="0"/>
              <a:t>The Bible provides examples of leaders who confessed the sins of their people.</a:t>
            </a:r>
          </a:p>
          <a:p>
            <a:pPr lvl="1"/>
            <a:r>
              <a:rPr lang="en-US" sz="2200" dirty="0"/>
              <a:t>Moses interceded before God on behalf of the Israelites for forgiveness (Exodus 32:31-32) and to keep God from wiping them out (Numbers 14:11-19. </a:t>
            </a:r>
          </a:p>
          <a:p>
            <a:pPr lvl="1"/>
            <a:r>
              <a:rPr lang="en-US" sz="2200" dirty="0"/>
              <a:t>Nehemiah confessed his people’s sins (Nehemiah 1:4-11).</a:t>
            </a:r>
          </a:p>
          <a:p>
            <a:pPr lvl="1"/>
            <a:r>
              <a:rPr lang="en-US" sz="2200" dirty="0"/>
              <a:t>Daniel confessed the sins of his people Israel (Daniel 9:1-23).</a:t>
            </a:r>
          </a:p>
          <a:p>
            <a:pPr marL="457200" lvl="1" indent="0">
              <a:buNone/>
            </a:pPr>
            <a:endParaRPr lang="en-US" sz="2200" dirty="0"/>
          </a:p>
          <a:p>
            <a:pPr lvl="1"/>
            <a:endParaRPr lang="en-US" dirty="0"/>
          </a:p>
        </p:txBody>
      </p:sp>
    </p:spTree>
    <p:extLst>
      <p:ext uri="{BB962C8B-B14F-4D97-AF65-F5344CB8AC3E}">
        <p14:creationId xmlns:p14="http://schemas.microsoft.com/office/powerpoint/2010/main" val="3626512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Forgiveness and capital punishment</a:t>
            </a:r>
          </a:p>
        </p:txBody>
      </p:sp>
      <p:sp>
        <p:nvSpPr>
          <p:cNvPr id="3" name="Content Placeholder 2"/>
          <p:cNvSpPr>
            <a:spLocks noGrp="1"/>
          </p:cNvSpPr>
          <p:nvPr>
            <p:ph idx="1"/>
          </p:nvPr>
        </p:nvSpPr>
        <p:spPr/>
        <p:txBody>
          <a:bodyPr/>
          <a:lstStyle/>
          <a:p>
            <a:r>
              <a:rPr lang="en-US" dirty="0"/>
              <a:t>God initiated capital punishment—a life for a life (Exodus 21:23; Deuteronomy 19:21). This is the penalty for killing a person in God’s image.</a:t>
            </a:r>
          </a:p>
          <a:p>
            <a:r>
              <a:rPr lang="en-US" dirty="0"/>
              <a:t>God defined the difference between murder (premeditated with malice) and manslaughter (accidental, with no malice, Deuteronomy 19:4-5). </a:t>
            </a:r>
          </a:p>
          <a:p>
            <a:r>
              <a:rPr lang="en-US" dirty="0"/>
              <a:t>The government bears the sword for the Lord to punish evildoers (Romans 13:4). This is not “murder” but is killing for the sake of justice. Vengeance is God’s and He uses the government’s sword to avenge.</a:t>
            </a:r>
          </a:p>
          <a:p>
            <a:pPr lvl="1"/>
            <a:r>
              <a:rPr lang="en-US" dirty="0"/>
              <a:t>What if there is injustice and the innocent are condemned? In this broken world, every human institution is open to corruption. But government is better than lawlessness, and God knew that government would not be perfect. The thief on the cross was forgiven by Jesus, but still died, justly, through the justice system.</a:t>
            </a:r>
          </a:p>
        </p:txBody>
      </p:sp>
    </p:spTree>
    <p:extLst>
      <p:ext uri="{BB962C8B-B14F-4D97-AF65-F5344CB8AC3E}">
        <p14:creationId xmlns:p14="http://schemas.microsoft.com/office/powerpoint/2010/main" val="1345058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reconciliation</a:t>
            </a:r>
          </a:p>
        </p:txBody>
      </p:sp>
      <p:sp>
        <p:nvSpPr>
          <p:cNvPr id="6" name="Text Placeholder 5"/>
          <p:cNvSpPr>
            <a:spLocks noGrp="1"/>
          </p:cNvSpPr>
          <p:nvPr>
            <p:ph type="body" idx="1"/>
          </p:nvPr>
        </p:nvSpPr>
        <p:spPr/>
        <p:txBody>
          <a:bodyPr/>
          <a:lstStyle/>
          <a:p>
            <a:r>
              <a:rPr lang="en-US" dirty="0"/>
              <a:t>The Vertical and the Horizontal</a:t>
            </a:r>
          </a:p>
        </p:txBody>
      </p:sp>
    </p:spTree>
    <p:extLst>
      <p:ext uri="{BB962C8B-B14F-4D97-AF65-F5344CB8AC3E}">
        <p14:creationId xmlns:p14="http://schemas.microsoft.com/office/powerpoint/2010/main" val="3959794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Reconciliation defined</a:t>
            </a:r>
          </a:p>
        </p:txBody>
      </p:sp>
      <p:sp>
        <p:nvSpPr>
          <p:cNvPr id="6" name="Content Placeholder 5"/>
          <p:cNvSpPr>
            <a:spLocks noGrp="1"/>
          </p:cNvSpPr>
          <p:nvPr>
            <p:ph idx="1"/>
          </p:nvPr>
        </p:nvSpPr>
        <p:spPr>
          <a:xfrm>
            <a:off x="685800" y="2639683"/>
            <a:ext cx="10820400" cy="3579002"/>
          </a:xfrm>
        </p:spPr>
        <p:txBody>
          <a:bodyPr>
            <a:normAutofit/>
          </a:bodyPr>
          <a:lstStyle/>
          <a:p>
            <a:r>
              <a:rPr lang="en-US" sz="2400" dirty="0"/>
              <a:t>Various lexicons indicate that in popular Greek the word (</a:t>
            </a:r>
            <a:r>
              <a:rPr lang="el-GR" sz="2400" dirty="0"/>
              <a:t>διαλλάσσω</a:t>
            </a:r>
            <a:r>
              <a:rPr lang="en-US" sz="2400" dirty="0"/>
              <a:t>) meant to change someone’s mind, to make friends. A stronger form of the word (</a:t>
            </a:r>
            <a:r>
              <a:rPr lang="el-GR" sz="2400" dirty="0"/>
              <a:t>ἀποκαταλλάσσω</a:t>
            </a:r>
            <a:r>
              <a:rPr lang="en-US" sz="2400" dirty="0"/>
              <a:t>) means to “reconcile completely,” to bring back to a former state of harmony” (Thayer).</a:t>
            </a:r>
          </a:p>
        </p:txBody>
      </p:sp>
    </p:spTree>
    <p:extLst>
      <p:ext uri="{BB962C8B-B14F-4D97-AF65-F5344CB8AC3E}">
        <p14:creationId xmlns:p14="http://schemas.microsoft.com/office/powerpoint/2010/main" val="2327756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5960" y="263788"/>
            <a:ext cx="8610600" cy="964674"/>
          </a:xfrm>
        </p:spPr>
        <p:txBody>
          <a:bodyPr/>
          <a:lstStyle/>
          <a:p>
            <a:r>
              <a:rPr lang="en-US" dirty="0"/>
              <a:t>Why reconcile ?</a:t>
            </a:r>
          </a:p>
        </p:txBody>
      </p:sp>
      <p:sp>
        <p:nvSpPr>
          <p:cNvPr id="3" name="Content Placeholder 2"/>
          <p:cNvSpPr>
            <a:spLocks noGrp="1"/>
          </p:cNvSpPr>
          <p:nvPr>
            <p:ph idx="1"/>
          </p:nvPr>
        </p:nvSpPr>
        <p:spPr>
          <a:xfrm>
            <a:off x="685800" y="1396538"/>
            <a:ext cx="10820400" cy="5104015"/>
          </a:xfrm>
        </p:spPr>
        <p:txBody>
          <a:bodyPr>
            <a:normAutofit/>
          </a:bodyPr>
          <a:lstStyle/>
          <a:p>
            <a:r>
              <a:rPr lang="en-US" sz="2400" dirty="0"/>
              <a:t>The secular world—those living without reference to things spiritual, have practical or personal reasons to reconcile people, just as they have to forgive.</a:t>
            </a:r>
          </a:p>
          <a:p>
            <a:pPr lvl="1"/>
            <a:r>
              <a:rPr lang="en-US" sz="2200" dirty="0"/>
              <a:t>Reconciliation can prevent divorce, which creates problems for children of the marriage, and often creates financial hardship on those divorcing. </a:t>
            </a:r>
          </a:p>
          <a:p>
            <a:pPr lvl="1"/>
            <a:r>
              <a:rPr lang="en-US" sz="2200" dirty="0"/>
              <a:t>Out of concern for a weaker party, reconciliation might protect from abuse, such as an abusive husband or father.</a:t>
            </a:r>
          </a:p>
          <a:p>
            <a:pPr lvl="1"/>
            <a:r>
              <a:rPr lang="en-US" sz="2200" dirty="0"/>
              <a:t>Humanitarian concerns enter in when groups are threatened due to tribal warfare, the desire for spoils, the desire for power or for religious dominance. </a:t>
            </a:r>
          </a:p>
          <a:p>
            <a:pPr lvl="1"/>
            <a:r>
              <a:rPr lang="en-US" sz="2200" dirty="0"/>
              <a:t>War makes life hard, peace makes life easier.</a:t>
            </a:r>
          </a:p>
          <a:p>
            <a:pPr lvl="1"/>
            <a:r>
              <a:rPr lang="en-US" sz="2200" dirty="0"/>
              <a:t>But why are humans of any value? Why not allow the powerful to abuse the weak? What is wrong with violence? What is the basis for what is right and wrong? These are foundational (metaphysical) questions. </a:t>
            </a:r>
          </a:p>
          <a:p>
            <a:pPr marL="457200" lvl="1" indent="0">
              <a:buNone/>
            </a:pPr>
            <a:endParaRPr lang="en-US" dirty="0"/>
          </a:p>
          <a:p>
            <a:pPr lvl="1"/>
            <a:endParaRPr lang="en-US" dirty="0"/>
          </a:p>
        </p:txBody>
      </p:sp>
    </p:spTree>
    <p:extLst>
      <p:ext uri="{BB962C8B-B14F-4D97-AF65-F5344CB8AC3E}">
        <p14:creationId xmlns:p14="http://schemas.microsoft.com/office/powerpoint/2010/main" val="3517986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care ?</a:t>
            </a:r>
          </a:p>
        </p:txBody>
      </p:sp>
      <p:sp>
        <p:nvSpPr>
          <p:cNvPr id="3" name="Content Placeholder 2"/>
          <p:cNvSpPr>
            <a:spLocks noGrp="1"/>
          </p:cNvSpPr>
          <p:nvPr>
            <p:ph idx="1"/>
          </p:nvPr>
        </p:nvSpPr>
        <p:spPr/>
        <p:txBody>
          <a:bodyPr/>
          <a:lstStyle/>
          <a:p>
            <a:r>
              <a:rPr lang="en-US" sz="2400" dirty="0"/>
              <a:t>For those who do not believe that people are made in the image of God, but evolved due to time plus chance plus nothing (or plus eternal matter), we are simply higher life forms on the food chain.  People have ascribed value, but it is arbitrary and often temporary. </a:t>
            </a:r>
          </a:p>
          <a:p>
            <a:pPr lvl="1"/>
            <a:r>
              <a:rPr lang="en-US" sz="2200" dirty="0"/>
              <a:t>Human value may decrease as people age or otherwise become a burden to society.</a:t>
            </a:r>
          </a:p>
          <a:p>
            <a:endParaRPr lang="en-US" dirty="0"/>
          </a:p>
        </p:txBody>
      </p:sp>
    </p:spTree>
    <p:extLst>
      <p:ext uri="{BB962C8B-B14F-4D97-AF65-F5344CB8AC3E}">
        <p14:creationId xmlns:p14="http://schemas.microsoft.com/office/powerpoint/2010/main" val="3055175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927267"/>
          </a:xfrm>
        </p:spPr>
        <p:txBody>
          <a:bodyPr/>
          <a:lstStyle/>
          <a:p>
            <a:r>
              <a:rPr lang="en-US" dirty="0"/>
              <a:t>Why Christians should care</a:t>
            </a:r>
          </a:p>
        </p:txBody>
      </p:sp>
      <p:sp>
        <p:nvSpPr>
          <p:cNvPr id="3" name="Content Placeholder 2"/>
          <p:cNvSpPr>
            <a:spLocks noGrp="1"/>
          </p:cNvSpPr>
          <p:nvPr>
            <p:ph idx="1"/>
          </p:nvPr>
        </p:nvSpPr>
        <p:spPr/>
        <p:txBody>
          <a:bodyPr/>
          <a:lstStyle/>
          <a:p>
            <a:r>
              <a:rPr lang="en-US" dirty="0"/>
              <a:t>For Christians people have value because God gives us value. We are part of the creation which God called “very good” (Genesis 1:31).</a:t>
            </a:r>
          </a:p>
          <a:p>
            <a:r>
              <a:rPr lang="en-US" dirty="0"/>
              <a:t>We are made in God’s image (Genesis 1:27). Because of this, murder is wrong, and violence against the innocent is wrong.</a:t>
            </a:r>
          </a:p>
          <a:p>
            <a:r>
              <a:rPr lang="en-US" dirty="0"/>
              <a:t>God cares for the weak—particularly the poor, the alien and the orphan. These are created during strife, and these suffer during conflicts. They have few resources to protect themselves.</a:t>
            </a:r>
          </a:p>
          <a:p>
            <a:pPr lvl="1"/>
            <a:r>
              <a:rPr lang="en-US" dirty="0"/>
              <a:t>Thus says the LORD: Do justice and righteousness, and deliver from the hand of the oppressor him who has been robbed. And do no wrong or violence to the resident alien, the fatherless, and the widow, nor shed innocent blood in this place. (Jeremiah 22:3 ESV)</a:t>
            </a:r>
          </a:p>
        </p:txBody>
      </p:sp>
    </p:spTree>
    <p:extLst>
      <p:ext uri="{BB962C8B-B14F-4D97-AF65-F5344CB8AC3E}">
        <p14:creationId xmlns:p14="http://schemas.microsoft.com/office/powerpoint/2010/main" val="2938542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848" y="165857"/>
            <a:ext cx="8610600" cy="881547"/>
          </a:xfrm>
        </p:spPr>
        <p:txBody>
          <a:bodyPr/>
          <a:lstStyle/>
          <a:p>
            <a:r>
              <a:rPr lang="en-US" dirty="0"/>
              <a:t>Wars </a:t>
            </a:r>
            <a:r>
              <a:rPr lang="en-US"/>
              <a:t>between civilizations</a:t>
            </a:r>
            <a:endParaRPr lang="en-US" dirty="0"/>
          </a:p>
        </p:txBody>
      </p:sp>
      <p:sp>
        <p:nvSpPr>
          <p:cNvPr id="3" name="Content Placeholder 2"/>
          <p:cNvSpPr>
            <a:spLocks noGrp="1"/>
          </p:cNvSpPr>
          <p:nvPr>
            <p:ph idx="1"/>
          </p:nvPr>
        </p:nvSpPr>
        <p:spPr>
          <a:xfrm>
            <a:off x="702425" y="1479665"/>
            <a:ext cx="10820400" cy="5237783"/>
          </a:xfrm>
        </p:spPr>
        <p:txBody>
          <a:bodyPr>
            <a:normAutofit/>
          </a:bodyPr>
          <a:lstStyle/>
          <a:p>
            <a:r>
              <a:rPr lang="en-US" sz="2400" dirty="0"/>
              <a:t>Wars and rumors of wars will continue to the end (Matthew 24:6). Victors will continue to define the terms of peace, and the defeated will continue to feel unjustly treated. </a:t>
            </a:r>
          </a:p>
          <a:p>
            <a:r>
              <a:rPr lang="en-US" sz="2400" dirty="0"/>
              <a:t>“For [Samuel] Huntington, this new phase [in global politics] is marked not so much by the end of history, the return of traditional rivalries among nation-states, or the decline of the nation-state in the face of tribalism and globalism—as many would have it—but rather by a new source of conflict in the world, neither economic nor ideological but </a:t>
            </a:r>
            <a:r>
              <a:rPr lang="en-US" sz="2400" i="1" dirty="0"/>
              <a:t>cultural</a:t>
            </a:r>
            <a:r>
              <a:rPr lang="en-US" sz="2400" dirty="0"/>
              <a:t>.  As such, nation-states will neither disappear nor go into a period of decline; to the contrary, they shall continue to function as the most powerful actors in world affairs. At the same time, however, global conflict will be increasingly defined not by conflicts among nation-states…but rather by conflicts between nations and groups of different </a:t>
            </a:r>
            <a:r>
              <a:rPr lang="en-US" sz="2400" i="1" dirty="0"/>
              <a:t>civilizations</a:t>
            </a:r>
            <a:r>
              <a:rPr lang="en-US" sz="2400" dirty="0"/>
              <a:t>….” In </a:t>
            </a:r>
            <a:r>
              <a:rPr lang="en-US" sz="2400" i="1" dirty="0"/>
              <a:t>Ethnicity and the Bible</a:t>
            </a:r>
            <a:r>
              <a:rPr lang="en-US" sz="2400" dirty="0"/>
              <a:t>, Mark G. Brett, ed., p. 473.</a:t>
            </a:r>
          </a:p>
        </p:txBody>
      </p:sp>
    </p:spTree>
    <p:extLst>
      <p:ext uri="{BB962C8B-B14F-4D97-AF65-F5344CB8AC3E}">
        <p14:creationId xmlns:p14="http://schemas.microsoft.com/office/powerpoint/2010/main" val="2469182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0945" y="123975"/>
            <a:ext cx="8610600" cy="1003467"/>
          </a:xfrm>
        </p:spPr>
        <p:txBody>
          <a:bodyPr/>
          <a:lstStyle/>
          <a:p>
            <a:r>
              <a:rPr lang="en-US" dirty="0"/>
              <a:t>Clashing Civilizations</a:t>
            </a:r>
          </a:p>
        </p:txBody>
      </p:sp>
      <p:sp>
        <p:nvSpPr>
          <p:cNvPr id="3" name="Content Placeholder 2"/>
          <p:cNvSpPr>
            <a:spLocks noGrp="1"/>
          </p:cNvSpPr>
          <p:nvPr>
            <p:ph idx="1"/>
          </p:nvPr>
        </p:nvSpPr>
        <p:spPr>
          <a:xfrm>
            <a:off x="685800" y="1508760"/>
            <a:ext cx="10820400" cy="5074920"/>
          </a:xfrm>
        </p:spPr>
        <p:txBody>
          <a:bodyPr>
            <a:noAutofit/>
          </a:bodyPr>
          <a:lstStyle/>
          <a:p>
            <a:r>
              <a:rPr lang="en-US" sz="2400" dirty="0"/>
              <a:t>A global divide is developing between radical Islam and everyone else. These Muslims are working for a global Dar Al Islam—House of Islam, or a global caliphate, and will use any means to get it. One was announced by ISIS in July 2014 in northern Iraq.</a:t>
            </a:r>
          </a:p>
          <a:p>
            <a:pPr lvl="1"/>
            <a:r>
              <a:rPr lang="en-US" sz="2200" dirty="0"/>
              <a:t>On the other side are moderate and nominal Muslims, Western and westernized nations, and any government that opposes them.</a:t>
            </a:r>
          </a:p>
          <a:p>
            <a:r>
              <a:rPr lang="en-US" sz="2400" dirty="0"/>
              <a:t>At the same time China is rising as the next global superpower, probably. China is radically materialistic. Chinese, more than any others, value themselves by how much they own. </a:t>
            </a:r>
            <a:r>
              <a:rPr lang="en-US" sz="1600" dirty="0">
                <a:hlinkClick r:id="rId2"/>
              </a:rPr>
              <a:t>www.ipsos-na.com/news-polls/pressrelease.aspx?id=6359</a:t>
            </a:r>
            <a:r>
              <a:rPr lang="en-US" sz="1600" dirty="0"/>
              <a:t> accessed 9/9/14</a:t>
            </a:r>
          </a:p>
          <a:p>
            <a:r>
              <a:rPr lang="en-US" sz="2400" dirty="0"/>
              <a:t>Hinduism is being radicalized by the BJP Party, which backed recently elected Prime Minister </a:t>
            </a:r>
            <a:r>
              <a:rPr lang="en-US" sz="2400" dirty="0" err="1"/>
              <a:t>Morsi</a:t>
            </a:r>
            <a:r>
              <a:rPr lang="en-US" sz="2400" dirty="0"/>
              <a:t>.  India is a very religious civilization.</a:t>
            </a:r>
          </a:p>
          <a:p>
            <a:r>
              <a:rPr lang="en-US" sz="2400" dirty="0"/>
              <a:t>Christianity also wins the hearts and souls of the world for the worship and service of God. But the kingdom we seek is of the heart.</a:t>
            </a:r>
          </a:p>
        </p:txBody>
      </p:sp>
    </p:spTree>
    <p:extLst>
      <p:ext uri="{BB962C8B-B14F-4D97-AF65-F5344CB8AC3E}">
        <p14:creationId xmlns:p14="http://schemas.microsoft.com/office/powerpoint/2010/main" val="2118486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420" y="238275"/>
            <a:ext cx="8610600" cy="866307"/>
          </a:xfrm>
        </p:spPr>
        <p:txBody>
          <a:bodyPr/>
          <a:lstStyle/>
          <a:p>
            <a:r>
              <a:rPr lang="en-US" dirty="0"/>
              <a:t>God’s work to reconcile</a:t>
            </a:r>
          </a:p>
        </p:txBody>
      </p:sp>
      <p:sp>
        <p:nvSpPr>
          <p:cNvPr id="3" name="Content Placeholder 2"/>
          <p:cNvSpPr>
            <a:spLocks noGrp="1"/>
          </p:cNvSpPr>
          <p:nvPr>
            <p:ph idx="1"/>
          </p:nvPr>
        </p:nvSpPr>
        <p:spPr>
          <a:xfrm>
            <a:off x="685800" y="1463040"/>
            <a:ext cx="10820400" cy="4755645"/>
          </a:xfrm>
        </p:spPr>
        <p:txBody>
          <a:bodyPr>
            <a:normAutofit/>
          </a:bodyPr>
          <a:lstStyle/>
          <a:p>
            <a:r>
              <a:rPr lang="en-US" sz="2400" dirty="0"/>
              <a:t>God’s aim is nothing less than to reconcile the world to Himself. The Bible describes God’s reaching out to rebellious humanity in the Garden, continuing through those He elected. He chose Abraham and made of his offspring a special nation Israel for the purpose of making that nation a light to the nations and bearer of God’s written revelation of Himself (Exodus 19:6; Isaiah 49:6). </a:t>
            </a:r>
          </a:p>
          <a:p>
            <a:r>
              <a:rPr lang="en-US" sz="2400" dirty="0"/>
              <a:t>When Israel rejected God’s Son and Redeemer Jesus, God turned to reach out to seek and save Gentiles (non-Jews, Romans 11:11-12). </a:t>
            </a:r>
          </a:p>
          <a:p>
            <a:pPr lvl="1"/>
            <a:r>
              <a:rPr lang="en-US" sz="2200" dirty="0"/>
              <a:t>For if their [Jews] rejection means the reconciliation of the world, what will their acceptance mean but life from the dead? (Romans 11:15 ESV)</a:t>
            </a:r>
          </a:p>
          <a:p>
            <a:r>
              <a:rPr lang="en-US" sz="2400" dirty="0"/>
              <a:t>God reconciled Jews and Gentiles through Jesus Christ and has given us the mission to seek and to reconcile the rest of humanity to God, as His now-integrated kingdom of priests (1 Peter 2:5,9; Revelation 1:6).</a:t>
            </a:r>
          </a:p>
        </p:txBody>
      </p:sp>
    </p:spTree>
    <p:extLst>
      <p:ext uri="{BB962C8B-B14F-4D97-AF65-F5344CB8AC3E}">
        <p14:creationId xmlns:p14="http://schemas.microsoft.com/office/powerpoint/2010/main" val="2154617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darkness</a:t>
            </a:r>
          </a:p>
        </p:txBody>
      </p:sp>
      <p:sp>
        <p:nvSpPr>
          <p:cNvPr id="3" name="Content Placeholder 2"/>
          <p:cNvSpPr>
            <a:spLocks noGrp="1"/>
          </p:cNvSpPr>
          <p:nvPr>
            <p:ph idx="1"/>
          </p:nvPr>
        </p:nvSpPr>
        <p:spPr/>
        <p:txBody>
          <a:bodyPr/>
          <a:lstStyle/>
          <a:p>
            <a:r>
              <a:rPr lang="en-US" dirty="0"/>
              <a:t>You have a unique opportunity to be light. You are here to demonstrate the supernatural power of God by His Spirit within you.</a:t>
            </a:r>
          </a:p>
          <a:p>
            <a:pPr lvl="1"/>
            <a:r>
              <a:rPr lang="en-US" dirty="0"/>
              <a:t>No other people have the supernatural power to forgive, reconcile and live in peace together that the Church has. We have the Spirit to motivate and empower us to love and to live in peace with one another (Galatians 5:22).</a:t>
            </a:r>
          </a:p>
          <a:p>
            <a:pPr lvl="1"/>
            <a:r>
              <a:rPr lang="en-US" dirty="0"/>
              <a:t>If the Church cannot show an inclusive love in this nation, none can in their own strength.</a:t>
            </a:r>
          </a:p>
          <a:p>
            <a:r>
              <a:rPr lang="en-US" dirty="0"/>
              <a:t>Through God’s power the Church is a foretaste of heaven, which will bring “people from every tribe, and language and people and nation” together in the worship of God (Revelation 5:9).</a:t>
            </a:r>
          </a:p>
        </p:txBody>
      </p:sp>
    </p:spTree>
    <p:extLst>
      <p:ext uri="{BB962C8B-B14F-4D97-AF65-F5344CB8AC3E}">
        <p14:creationId xmlns:p14="http://schemas.microsoft.com/office/powerpoint/2010/main" val="833691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139" y="244391"/>
            <a:ext cx="8610600" cy="1003467"/>
          </a:xfrm>
        </p:spPr>
        <p:txBody>
          <a:bodyPr>
            <a:normAutofit fontScale="90000"/>
          </a:bodyPr>
          <a:lstStyle/>
          <a:p>
            <a:r>
              <a:rPr lang="en-US" dirty="0"/>
              <a:t>God’s global plan to reconcile</a:t>
            </a:r>
          </a:p>
        </p:txBody>
      </p:sp>
      <p:sp>
        <p:nvSpPr>
          <p:cNvPr id="3" name="Content Placeholder 2"/>
          <p:cNvSpPr>
            <a:spLocks noGrp="1"/>
          </p:cNvSpPr>
          <p:nvPr>
            <p:ph idx="1"/>
          </p:nvPr>
        </p:nvSpPr>
        <p:spPr>
          <a:xfrm>
            <a:off x="685800" y="1188720"/>
            <a:ext cx="10820400" cy="5029965"/>
          </a:xfrm>
        </p:spPr>
        <p:txBody>
          <a:bodyPr>
            <a:noAutofit/>
          </a:bodyPr>
          <a:lstStyle/>
          <a:p>
            <a:r>
              <a:rPr lang="en-US" sz="2400" dirty="0"/>
              <a:t> </a:t>
            </a:r>
            <a:r>
              <a:rPr lang="en-US" sz="2400" baseline="30000" dirty="0"/>
              <a:t>13</a:t>
            </a:r>
            <a:r>
              <a:rPr lang="en-US" sz="2400" dirty="0"/>
              <a:t> But now in Christ Jesus you who once were far off have been brought near by the blood of Christ. </a:t>
            </a:r>
            <a:r>
              <a:rPr lang="en-US" sz="2400" baseline="30000" dirty="0"/>
              <a:t>14</a:t>
            </a:r>
            <a:r>
              <a:rPr lang="en-US" sz="2400" dirty="0"/>
              <a:t> For he himself is our peace, who has made us both one and has broken down in his flesh the dividing wall of hostility </a:t>
            </a:r>
            <a:r>
              <a:rPr lang="en-US" sz="2400" baseline="30000" dirty="0"/>
              <a:t>15</a:t>
            </a:r>
            <a:r>
              <a:rPr lang="en-US" sz="2400" dirty="0"/>
              <a:t> by abolishing the law of commandments expressed in ordinances, that he might create in himself one new man in place of the two, so making peace,</a:t>
            </a:r>
          </a:p>
          <a:p>
            <a:r>
              <a:rPr lang="en-US" sz="2400" dirty="0"/>
              <a:t> </a:t>
            </a:r>
            <a:r>
              <a:rPr lang="en-US" sz="2400" baseline="30000" dirty="0"/>
              <a:t>16</a:t>
            </a:r>
            <a:r>
              <a:rPr lang="en-US" sz="2400" dirty="0"/>
              <a:t> and might reconcile [reconcile completely] us both to God in one body through the cross, thereby </a:t>
            </a:r>
            <a:r>
              <a:rPr lang="en-US" sz="2400" u="sng" dirty="0"/>
              <a:t>killing the hostility</a:t>
            </a:r>
            <a:r>
              <a:rPr lang="en-US" sz="2400" dirty="0"/>
              <a:t>.</a:t>
            </a:r>
          </a:p>
          <a:p>
            <a:r>
              <a:rPr lang="en-US" sz="2400" dirty="0"/>
              <a:t> </a:t>
            </a:r>
            <a:r>
              <a:rPr lang="en-US" sz="2400" baseline="30000" dirty="0"/>
              <a:t>17</a:t>
            </a:r>
            <a:r>
              <a:rPr lang="en-US" sz="2400" dirty="0"/>
              <a:t> And he came and preached peace to you who were far off and peace to those who were near. </a:t>
            </a:r>
            <a:r>
              <a:rPr lang="en-US" sz="2400" baseline="30000" dirty="0"/>
              <a:t>18</a:t>
            </a:r>
            <a:r>
              <a:rPr lang="en-US" sz="2400" dirty="0"/>
              <a:t> For through him we both have access in one Spirit to the Father. </a:t>
            </a:r>
            <a:r>
              <a:rPr lang="en-US" sz="2400" baseline="30000" dirty="0"/>
              <a:t>19</a:t>
            </a:r>
            <a:r>
              <a:rPr lang="en-US" sz="2400" dirty="0"/>
              <a:t> So then you are no longer strangers and aliens, but </a:t>
            </a:r>
            <a:r>
              <a:rPr lang="en-US" sz="2400" u="sng" dirty="0"/>
              <a:t>you are fellow citizens with the saints </a:t>
            </a:r>
            <a:r>
              <a:rPr lang="en-US" sz="2400" dirty="0"/>
              <a:t>and members of the household of God, (</a:t>
            </a:r>
            <a:r>
              <a:rPr lang="en-US" sz="2400" dirty="0" err="1"/>
              <a:t>Eph</a:t>
            </a:r>
            <a:r>
              <a:rPr lang="en-US" sz="2400" dirty="0"/>
              <a:t> 2:13-19 ESV)</a:t>
            </a:r>
          </a:p>
        </p:txBody>
      </p:sp>
    </p:spTree>
    <p:extLst>
      <p:ext uri="{BB962C8B-B14F-4D97-AF65-F5344CB8AC3E}">
        <p14:creationId xmlns:p14="http://schemas.microsoft.com/office/powerpoint/2010/main" val="1481197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49" y="304801"/>
            <a:ext cx="10625051" cy="1112520"/>
          </a:xfrm>
        </p:spPr>
        <p:txBody>
          <a:bodyPr>
            <a:normAutofit fontScale="90000"/>
          </a:bodyPr>
          <a:lstStyle/>
          <a:p>
            <a:r>
              <a:rPr lang="en-US" dirty="0"/>
              <a:t>Horizontal and vertical reconciliation</a:t>
            </a:r>
          </a:p>
        </p:txBody>
      </p:sp>
      <p:sp>
        <p:nvSpPr>
          <p:cNvPr id="3" name="Content Placeholder 2"/>
          <p:cNvSpPr>
            <a:spLocks noGrp="1"/>
          </p:cNvSpPr>
          <p:nvPr>
            <p:ph idx="1"/>
          </p:nvPr>
        </p:nvSpPr>
        <p:spPr>
          <a:xfrm>
            <a:off x="685800" y="1752600"/>
            <a:ext cx="10820400" cy="4466085"/>
          </a:xfrm>
        </p:spPr>
        <p:txBody>
          <a:bodyPr>
            <a:normAutofit/>
          </a:bodyPr>
          <a:lstStyle/>
          <a:p>
            <a:r>
              <a:rPr lang="en-US" sz="2400" dirty="0"/>
              <a:t>Observe that God has now brought Gentiles to Himself through Christ’s blood. </a:t>
            </a:r>
          </a:p>
          <a:p>
            <a:r>
              <a:rPr lang="en-US" sz="2400" dirty="0"/>
              <a:t>Jesus is our peace.</a:t>
            </a:r>
          </a:p>
          <a:p>
            <a:r>
              <a:rPr lang="en-US" sz="2400" dirty="0"/>
              <a:t>The Law is no longer the special mark of God’s people, the Jews (Deuteronomy 4:8). It has been fulfilled by Christ and is now “obsolete” (Hebrews 8:13).</a:t>
            </a:r>
          </a:p>
          <a:p>
            <a:r>
              <a:rPr lang="en-US" sz="2400" dirty="0"/>
              <a:t>God reconciled Jew and Gentile by the cross, making one category instead of two—the follower of Christ.</a:t>
            </a:r>
          </a:p>
          <a:p>
            <a:r>
              <a:rPr lang="en-US" sz="2400" dirty="0"/>
              <a:t>God “preached peace” to both Jew and Gentile—peace with God and peace between them.</a:t>
            </a:r>
          </a:p>
          <a:p>
            <a:r>
              <a:rPr lang="en-US" sz="2400" dirty="0"/>
              <a:t>Now anyone can become a child of the Father.</a:t>
            </a:r>
          </a:p>
        </p:txBody>
      </p:sp>
    </p:spTree>
    <p:extLst>
      <p:ext uri="{BB962C8B-B14F-4D97-AF65-F5344CB8AC3E}">
        <p14:creationId xmlns:p14="http://schemas.microsoft.com/office/powerpoint/2010/main" val="1648464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720" y="383373"/>
            <a:ext cx="9906000" cy="957747"/>
          </a:xfrm>
        </p:spPr>
        <p:txBody>
          <a:bodyPr>
            <a:normAutofit fontScale="90000"/>
          </a:bodyPr>
          <a:lstStyle/>
          <a:p>
            <a:r>
              <a:rPr lang="en-US" dirty="0"/>
              <a:t>Reconciliation: universal, personal</a:t>
            </a:r>
          </a:p>
        </p:txBody>
      </p:sp>
      <p:sp>
        <p:nvSpPr>
          <p:cNvPr id="3" name="Content Placeholder 2"/>
          <p:cNvSpPr>
            <a:spLocks noGrp="1"/>
          </p:cNvSpPr>
          <p:nvPr>
            <p:ph idx="1"/>
          </p:nvPr>
        </p:nvSpPr>
        <p:spPr>
          <a:xfrm>
            <a:off x="685800" y="1663700"/>
            <a:ext cx="10820400" cy="4775200"/>
          </a:xfrm>
        </p:spPr>
        <p:txBody>
          <a:bodyPr>
            <a:normAutofit/>
          </a:bodyPr>
          <a:lstStyle/>
          <a:p>
            <a:r>
              <a:rPr lang="en-US" sz="2400" dirty="0"/>
              <a:t>Paul put it this way in Colossians:  </a:t>
            </a:r>
            <a:r>
              <a:rPr lang="en-US" sz="2400" baseline="30000" dirty="0"/>
              <a:t>19</a:t>
            </a:r>
            <a:r>
              <a:rPr lang="en-US" sz="2400" dirty="0"/>
              <a:t> For in him [Jesus] all the fullness of God was pleased to dwell, </a:t>
            </a:r>
            <a:r>
              <a:rPr lang="en-US" sz="2400" baseline="30000" dirty="0"/>
              <a:t>20</a:t>
            </a:r>
            <a:r>
              <a:rPr lang="en-US" sz="2400" dirty="0"/>
              <a:t> and through him to </a:t>
            </a:r>
            <a:r>
              <a:rPr lang="en-US" sz="2400" u="sng" dirty="0"/>
              <a:t>reconcile to himself all things</a:t>
            </a:r>
            <a:r>
              <a:rPr lang="en-US" sz="2400" dirty="0"/>
              <a:t>, whether on earth or in heaven, making peace by the blood of his cross.</a:t>
            </a:r>
          </a:p>
          <a:p>
            <a:r>
              <a:rPr lang="en-US" sz="2400" dirty="0"/>
              <a:t> </a:t>
            </a:r>
            <a:r>
              <a:rPr lang="en-US" sz="2400" baseline="30000" dirty="0"/>
              <a:t>21</a:t>
            </a:r>
            <a:r>
              <a:rPr lang="en-US" sz="2400" dirty="0"/>
              <a:t> </a:t>
            </a:r>
            <a:r>
              <a:rPr lang="en-US" sz="2400" u="sng" dirty="0"/>
              <a:t>And you, who once were alienated and hostile in mind, doing evil deeds, </a:t>
            </a:r>
            <a:r>
              <a:rPr lang="en-US" sz="2400" u="sng" baseline="30000" dirty="0"/>
              <a:t>22</a:t>
            </a:r>
            <a:r>
              <a:rPr lang="en-US" sz="2400" u="sng" dirty="0"/>
              <a:t> he has now reconciled [completely] in his body of flesh by his death</a:t>
            </a:r>
            <a:r>
              <a:rPr lang="en-US" sz="2400" dirty="0"/>
              <a:t>, in order to present you holy and blameless and above reproach before him, (Colossians 1:19-22 ESV)</a:t>
            </a:r>
          </a:p>
          <a:p>
            <a:r>
              <a:rPr lang="en-US" sz="2400" dirty="0"/>
              <a:t>Reconciliation is global in scope, but personal in application. Our job is to go into all the world to preach the Good News and reconcile people to God. This is done one person at a time.</a:t>
            </a:r>
          </a:p>
          <a:p>
            <a:r>
              <a:rPr lang="en-US" sz="2400" dirty="0"/>
              <a:t>Our vision for reconciliation should not be smaller than God’s.</a:t>
            </a:r>
          </a:p>
        </p:txBody>
      </p:sp>
    </p:spTree>
    <p:extLst>
      <p:ext uri="{BB962C8B-B14F-4D97-AF65-F5344CB8AC3E}">
        <p14:creationId xmlns:p14="http://schemas.microsoft.com/office/powerpoint/2010/main" val="1917229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33495"/>
            <a:ext cx="8610600" cy="615411"/>
          </a:xfrm>
        </p:spPr>
        <p:txBody>
          <a:bodyPr>
            <a:normAutofit fontScale="90000"/>
          </a:bodyPr>
          <a:lstStyle/>
          <a:p>
            <a:r>
              <a:rPr lang="en-US" dirty="0"/>
              <a:t>The church is a global family</a:t>
            </a:r>
          </a:p>
        </p:txBody>
      </p:sp>
      <p:sp>
        <p:nvSpPr>
          <p:cNvPr id="3" name="Content Placeholder 2"/>
          <p:cNvSpPr>
            <a:spLocks noGrp="1"/>
          </p:cNvSpPr>
          <p:nvPr>
            <p:ph idx="1"/>
          </p:nvPr>
        </p:nvSpPr>
        <p:spPr>
          <a:xfrm>
            <a:off x="685800" y="1626524"/>
            <a:ext cx="10820400" cy="4808782"/>
          </a:xfrm>
        </p:spPr>
        <p:txBody>
          <a:bodyPr>
            <a:normAutofit lnSpcReduction="10000"/>
          </a:bodyPr>
          <a:lstStyle/>
          <a:p>
            <a:r>
              <a:rPr lang="en-US" sz="2800" dirty="0"/>
              <a:t>Islam has a global “house,” Hinduism has a national civilization, and Buddhism a spiritual philosophy, but our Father has a family.</a:t>
            </a:r>
          </a:p>
          <a:p>
            <a:r>
              <a:rPr lang="en-US" sz="2800" dirty="0"/>
              <a:t>Those redeemed are adopted, as sons and daughters, into God’s family (Galatians 4:5; Ephesians 1:5). All in the family have the urge to worship the same Father. </a:t>
            </a:r>
          </a:p>
          <a:p>
            <a:r>
              <a:rPr lang="en-US" sz="2800" dirty="0"/>
              <a:t>Through Jesus Christ, all true Christians are brothers and sisters. The only stronger union is marriage.</a:t>
            </a:r>
          </a:p>
          <a:p>
            <a:pPr lvl="1"/>
            <a:r>
              <a:rPr lang="en-US" sz="2600" dirty="0"/>
              <a:t>This comes home when traveling the globe. It is nothing to trust your life to believers you have barely met. They are family. In fact they possibly are safer than one’s biological family,  who may be alienated from you due to Jesus (Matthew 10:35-36).</a:t>
            </a:r>
          </a:p>
        </p:txBody>
      </p:sp>
    </p:spTree>
    <p:extLst>
      <p:ext uri="{BB962C8B-B14F-4D97-AF65-F5344CB8AC3E}">
        <p14:creationId xmlns:p14="http://schemas.microsoft.com/office/powerpoint/2010/main" val="2939223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698" y="695632"/>
            <a:ext cx="8610600" cy="942507"/>
          </a:xfrm>
        </p:spPr>
        <p:txBody>
          <a:bodyPr>
            <a:normAutofit fontScale="90000"/>
          </a:bodyPr>
          <a:lstStyle/>
          <a:p>
            <a:r>
              <a:rPr lang="en-US" dirty="0"/>
              <a:t>God’s reconciliation is working</a:t>
            </a:r>
          </a:p>
        </p:txBody>
      </p:sp>
      <p:sp>
        <p:nvSpPr>
          <p:cNvPr id="3" name="Content Placeholder 2"/>
          <p:cNvSpPr>
            <a:spLocks noGrp="1"/>
          </p:cNvSpPr>
          <p:nvPr>
            <p:ph idx="1"/>
          </p:nvPr>
        </p:nvSpPr>
        <p:spPr>
          <a:xfrm>
            <a:off x="685800" y="2708694"/>
            <a:ext cx="10820400" cy="3793705"/>
          </a:xfrm>
        </p:spPr>
        <p:txBody>
          <a:bodyPr>
            <a:normAutofit/>
          </a:bodyPr>
          <a:lstStyle/>
          <a:p>
            <a:r>
              <a:rPr lang="en-US" sz="2400" dirty="0"/>
              <a:t>Christianity is the best-distributed religion on the planet. Christians are found in all 238 countries and Christians are found in at least 11,500 of earth’s 12,600 ethnic language groups. Christianity is the largest religion in 5 of the 6 continents (Asia is the exception).</a:t>
            </a:r>
          </a:p>
          <a:p>
            <a:pPr lvl="2"/>
            <a:r>
              <a:rPr lang="en-US" dirty="0"/>
              <a:t>Michael </a:t>
            </a:r>
            <a:r>
              <a:rPr lang="en-US" dirty="0" err="1"/>
              <a:t>Jaffarian</a:t>
            </a:r>
            <a:r>
              <a:rPr lang="en-US" dirty="0"/>
              <a:t>, “the demographics of world religions entering the 21</a:t>
            </a:r>
            <a:r>
              <a:rPr lang="en-US" baseline="30000" dirty="0"/>
              <a:t>st</a:t>
            </a:r>
            <a:r>
              <a:rPr lang="en-US" dirty="0"/>
              <a:t> century,” in </a:t>
            </a:r>
            <a:r>
              <a:rPr lang="en-US" i="1" dirty="0"/>
              <a:t>Between Past and Future</a:t>
            </a:r>
            <a:r>
              <a:rPr lang="en-US" dirty="0"/>
              <a:t>, J. Bonk ed. 2003. pp. 261-62.</a:t>
            </a:r>
          </a:p>
          <a:p>
            <a:r>
              <a:rPr lang="en-US" dirty="0"/>
              <a:t>There should be unity with essentials of the faith and liberty with non-essentials.</a:t>
            </a:r>
          </a:p>
        </p:txBody>
      </p:sp>
    </p:spTree>
    <p:extLst>
      <p:ext uri="{BB962C8B-B14F-4D97-AF65-F5344CB8AC3E}">
        <p14:creationId xmlns:p14="http://schemas.microsoft.com/office/powerpoint/2010/main" val="3104343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49" y="205185"/>
            <a:ext cx="10625051" cy="931423"/>
          </a:xfrm>
        </p:spPr>
        <p:txBody>
          <a:bodyPr>
            <a:normAutofit fontScale="90000"/>
          </a:bodyPr>
          <a:lstStyle/>
          <a:p>
            <a:r>
              <a:rPr lang="en-US" dirty="0"/>
              <a:t>We have the ministry of reconciliation</a:t>
            </a:r>
          </a:p>
        </p:txBody>
      </p:sp>
      <p:sp>
        <p:nvSpPr>
          <p:cNvPr id="3" name="Content Placeholder 2"/>
          <p:cNvSpPr>
            <a:spLocks noGrp="1"/>
          </p:cNvSpPr>
          <p:nvPr>
            <p:ph idx="1"/>
          </p:nvPr>
        </p:nvSpPr>
        <p:spPr>
          <a:xfrm>
            <a:off x="685800" y="1629296"/>
            <a:ext cx="10820400" cy="4589390"/>
          </a:xfrm>
        </p:spPr>
        <p:txBody>
          <a:bodyPr>
            <a:normAutofit lnSpcReduction="10000"/>
          </a:bodyPr>
          <a:lstStyle/>
          <a:p>
            <a:r>
              <a:rPr lang="en-US" sz="2400" dirty="0"/>
              <a:t> </a:t>
            </a:r>
            <a:r>
              <a:rPr lang="en-US" sz="2400" baseline="30000" dirty="0"/>
              <a:t>18</a:t>
            </a:r>
            <a:r>
              <a:rPr lang="en-US" sz="2400" dirty="0"/>
              <a:t> All this is from God, who through Christ reconciled us to himself and </a:t>
            </a:r>
            <a:r>
              <a:rPr lang="en-US" sz="2400" u="sng" dirty="0"/>
              <a:t>gave us the ministry of reconciliation</a:t>
            </a:r>
            <a:r>
              <a:rPr lang="en-US" sz="2400" dirty="0"/>
              <a:t>;</a:t>
            </a:r>
          </a:p>
          <a:p>
            <a:r>
              <a:rPr lang="en-US" sz="2400" dirty="0"/>
              <a:t> </a:t>
            </a:r>
            <a:r>
              <a:rPr lang="en-US" sz="2400" baseline="30000" dirty="0"/>
              <a:t>19</a:t>
            </a:r>
            <a:r>
              <a:rPr lang="en-US" sz="2400" dirty="0"/>
              <a:t> that is, in Christ God was reconciling the world to himself, not counting their trespasses against them, and </a:t>
            </a:r>
            <a:r>
              <a:rPr lang="en-US" sz="2400" u="sng" dirty="0"/>
              <a:t>entrusting to us the message of reconciliation</a:t>
            </a:r>
            <a:r>
              <a:rPr lang="en-US" sz="2400" dirty="0"/>
              <a:t>.</a:t>
            </a:r>
          </a:p>
          <a:p>
            <a:r>
              <a:rPr lang="en-US" sz="2400" dirty="0"/>
              <a:t> </a:t>
            </a:r>
            <a:r>
              <a:rPr lang="en-US" sz="2400" baseline="30000" dirty="0"/>
              <a:t>20</a:t>
            </a:r>
            <a:r>
              <a:rPr lang="en-US" sz="2400" dirty="0"/>
              <a:t> Therefore, we are ambassadors for Christ, God making his appeal through us. </a:t>
            </a:r>
            <a:r>
              <a:rPr lang="en-US" sz="2400" u="sng" dirty="0"/>
              <a:t>We implore you on behalf of Christ, be reconciled to God</a:t>
            </a:r>
            <a:r>
              <a:rPr lang="en-US" sz="2400" dirty="0"/>
              <a:t>.</a:t>
            </a:r>
          </a:p>
          <a:p>
            <a:r>
              <a:rPr lang="en-US" sz="2400" dirty="0"/>
              <a:t> </a:t>
            </a:r>
            <a:r>
              <a:rPr lang="en-US" sz="2400" baseline="30000" dirty="0"/>
              <a:t>21</a:t>
            </a:r>
            <a:r>
              <a:rPr lang="en-US" sz="2400" dirty="0"/>
              <a:t> For our sake he made him to be sin who knew no sin, so that in him we might become the righteousness of God. </a:t>
            </a:r>
          </a:p>
          <a:p>
            <a:pPr marL="0" indent="0">
              <a:buNone/>
            </a:pPr>
            <a:r>
              <a:rPr lang="en-US" sz="2400" dirty="0"/>
              <a:t>(2 Corinthians 5:18-21 ESV)</a:t>
            </a:r>
          </a:p>
          <a:p>
            <a:r>
              <a:rPr lang="en-US" sz="2400" dirty="0"/>
              <a:t>Vertical reconciliation (person to God) will eventually bring about horizontal  reconciliation (person to person), as we become brothers and sisters in Christ.</a:t>
            </a:r>
          </a:p>
        </p:txBody>
      </p:sp>
    </p:spTree>
    <p:extLst>
      <p:ext uri="{BB962C8B-B14F-4D97-AF65-F5344CB8AC3E}">
        <p14:creationId xmlns:p14="http://schemas.microsoft.com/office/powerpoint/2010/main" val="3457393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2225" y="265609"/>
            <a:ext cx="8610600" cy="698667"/>
          </a:xfrm>
        </p:spPr>
        <p:txBody>
          <a:bodyPr/>
          <a:lstStyle/>
          <a:p>
            <a:r>
              <a:rPr lang="en-US" dirty="0"/>
              <a:t>Reconciliation  has  limits</a:t>
            </a:r>
          </a:p>
        </p:txBody>
      </p:sp>
      <p:sp>
        <p:nvSpPr>
          <p:cNvPr id="3" name="Content Placeholder 2"/>
          <p:cNvSpPr>
            <a:spLocks noGrp="1"/>
          </p:cNvSpPr>
          <p:nvPr>
            <p:ph idx="1"/>
          </p:nvPr>
        </p:nvSpPr>
        <p:spPr>
          <a:xfrm>
            <a:off x="685800" y="1435100"/>
            <a:ext cx="10820400" cy="4783585"/>
          </a:xfrm>
        </p:spPr>
        <p:txBody>
          <a:bodyPr>
            <a:normAutofit/>
          </a:bodyPr>
          <a:lstStyle/>
          <a:p>
            <a:r>
              <a:rPr lang="en-US" sz="2400" dirty="0"/>
              <a:t>Matthew 7:14 indicates that only a few will be saved. Even at the church’s best, </a:t>
            </a:r>
            <a:r>
              <a:rPr lang="en-US" sz="2400" u="sng" dirty="0"/>
              <a:t>everyone will not be saved</a:t>
            </a:r>
            <a:r>
              <a:rPr lang="en-US" sz="2400" dirty="0"/>
              <a:t>:  </a:t>
            </a:r>
            <a:r>
              <a:rPr lang="en-US" sz="2400" baseline="30000" dirty="0"/>
              <a:t>13</a:t>
            </a:r>
            <a:r>
              <a:rPr lang="en-US" sz="2400" dirty="0"/>
              <a:t> "Enter by the narrow gate. For the gate is wide and the way is easy that leads to destruction, and those who enter by it are many. </a:t>
            </a:r>
            <a:r>
              <a:rPr lang="en-US" sz="2400" baseline="30000" dirty="0"/>
              <a:t>14</a:t>
            </a:r>
            <a:r>
              <a:rPr lang="en-US" sz="2400" dirty="0"/>
              <a:t> For the gate is narrow and the way is hard that leads to life, and those who find it are few. (Matthew 7:13-14 ESV)</a:t>
            </a:r>
          </a:p>
          <a:p>
            <a:r>
              <a:rPr lang="en-US" sz="2400" dirty="0"/>
              <a:t>The parable of the sower (Matthew 13:3-8) shows that perhaps only a quarter of the truth of God’s Word will bear any fruit.</a:t>
            </a:r>
          </a:p>
          <a:p>
            <a:r>
              <a:rPr lang="en-US" sz="2400" dirty="0"/>
              <a:t>The truth of God’s election also indicates that not everyone will be saved (Romans 9) . However, people from every tribe, tongue and people and nation will be found in heaven (Revelation 5:9; 13:7; 14:6). The fact that even one person is saved demonstrates the grace of God toward sinners.</a:t>
            </a:r>
          </a:p>
        </p:txBody>
      </p:sp>
    </p:spTree>
    <p:extLst>
      <p:ext uri="{BB962C8B-B14F-4D97-AF65-F5344CB8AC3E}">
        <p14:creationId xmlns:p14="http://schemas.microsoft.com/office/powerpoint/2010/main" val="582527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31864"/>
            <a:ext cx="8610600" cy="1293028"/>
          </a:xfrm>
        </p:spPr>
        <p:txBody>
          <a:bodyPr/>
          <a:lstStyle/>
          <a:p>
            <a:r>
              <a:rPr lang="en-US" dirty="0"/>
              <a:t>How are you doing?</a:t>
            </a:r>
          </a:p>
        </p:txBody>
      </p:sp>
      <p:sp>
        <p:nvSpPr>
          <p:cNvPr id="3" name="Content Placeholder 2"/>
          <p:cNvSpPr>
            <a:spLocks noGrp="1"/>
          </p:cNvSpPr>
          <p:nvPr>
            <p:ph idx="1"/>
          </p:nvPr>
        </p:nvSpPr>
        <p:spPr/>
        <p:txBody>
          <a:bodyPr>
            <a:normAutofit/>
          </a:bodyPr>
          <a:lstStyle/>
          <a:p>
            <a:r>
              <a:rPr lang="en-US" sz="2400" dirty="0"/>
              <a:t>The “church” is vague.  You and I are the church. When was the last time you informally shared your faith in Christ with a stranger to reconcile that person to Christ?</a:t>
            </a:r>
          </a:p>
          <a:p>
            <a:r>
              <a:rPr lang="en-US" sz="2400" dirty="0"/>
              <a:t>When was the last time you intentionally planned or prayed for the opportunity to share your faith in Christ with an unbeliever?</a:t>
            </a:r>
          </a:p>
          <a:p>
            <a:r>
              <a:rPr lang="en-US" sz="2400" dirty="0"/>
              <a:t>When was the last time you shared your faith with someone from a very different culture?</a:t>
            </a:r>
          </a:p>
          <a:p>
            <a:r>
              <a:rPr lang="en-US" sz="2400" dirty="0"/>
              <a:t>Is your church supporting cross-cultural gospel missionaries?</a:t>
            </a:r>
          </a:p>
          <a:p>
            <a:endParaRPr lang="en-US" sz="2400" dirty="0"/>
          </a:p>
        </p:txBody>
      </p:sp>
    </p:spTree>
    <p:extLst>
      <p:ext uri="{BB962C8B-B14F-4D97-AF65-F5344CB8AC3E}">
        <p14:creationId xmlns:p14="http://schemas.microsoft.com/office/powerpoint/2010/main" val="3794992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church  impartial</a:t>
            </a:r>
          </a:p>
        </p:txBody>
      </p:sp>
      <p:sp>
        <p:nvSpPr>
          <p:cNvPr id="3" name="Content Placeholder 2"/>
          <p:cNvSpPr>
            <a:spLocks noGrp="1"/>
          </p:cNvSpPr>
          <p:nvPr>
            <p:ph idx="1"/>
          </p:nvPr>
        </p:nvSpPr>
        <p:spPr>
          <a:xfrm>
            <a:off x="685800" y="2460567"/>
            <a:ext cx="10820400" cy="3758118"/>
          </a:xfrm>
        </p:spPr>
        <p:txBody>
          <a:bodyPr>
            <a:normAutofit/>
          </a:bodyPr>
          <a:lstStyle/>
          <a:p>
            <a:r>
              <a:rPr lang="en-US" sz="2400" dirty="0"/>
              <a:t>The church should display to the world how God reconciles people from every imaginable background, making them one body.</a:t>
            </a:r>
          </a:p>
          <a:p>
            <a:pPr lvl="1"/>
            <a:r>
              <a:rPr lang="en-US" sz="2200" dirty="0"/>
              <a:t>The church does not always accept people of different backgrounds as equals. </a:t>
            </a:r>
          </a:p>
          <a:p>
            <a:pPr lvl="1"/>
            <a:r>
              <a:rPr lang="en-US" sz="2200" dirty="0"/>
              <a:t>The Bible speaks against showing partiality – “But if you show partiality, you are committing sin and are convicted by the law as transgressors.” (James 2:9 ESV). Favoring people for church or other offices or for assistance from a certain tribe, economic or social status, for no other reason than those distinctions, is showing partiality and is a sin.</a:t>
            </a:r>
          </a:p>
        </p:txBody>
      </p:sp>
    </p:spTree>
    <p:extLst>
      <p:ext uri="{BB962C8B-B14F-4D97-AF65-F5344CB8AC3E}">
        <p14:creationId xmlns:p14="http://schemas.microsoft.com/office/powerpoint/2010/main" val="860838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349" y="166255"/>
            <a:ext cx="8610600" cy="731918"/>
          </a:xfrm>
        </p:spPr>
        <p:txBody>
          <a:bodyPr/>
          <a:lstStyle/>
          <a:p>
            <a:r>
              <a:rPr lang="en-US" dirty="0"/>
              <a:t>Vicarious  repentance</a:t>
            </a:r>
          </a:p>
        </p:txBody>
      </p:sp>
      <p:sp>
        <p:nvSpPr>
          <p:cNvPr id="3" name="Content Placeholder 2"/>
          <p:cNvSpPr>
            <a:spLocks noGrp="1"/>
          </p:cNvSpPr>
          <p:nvPr>
            <p:ph idx="1"/>
          </p:nvPr>
        </p:nvSpPr>
        <p:spPr>
          <a:xfrm>
            <a:off x="685800" y="1030778"/>
            <a:ext cx="10820400" cy="5552902"/>
          </a:xfrm>
        </p:spPr>
        <p:txBody>
          <a:bodyPr>
            <a:normAutofit/>
          </a:bodyPr>
          <a:lstStyle/>
          <a:p>
            <a:r>
              <a:rPr lang="en-US" sz="2400" dirty="0"/>
              <a:t>We may have to confess the sins of our fathers not simply to God (vertically), but to people affected by our fathers’ and mothers’ sins. </a:t>
            </a:r>
          </a:p>
          <a:p>
            <a:r>
              <a:rPr lang="en-US" sz="2400" dirty="0"/>
              <a:t>I work among African Americans. One man I know hates white people. He gives some of the reasons—slavery, whites taking sexual advantage of black slaves, trying to deceive blacks by keeping them down with the Gospel, prejudice in current society, etc. </a:t>
            </a:r>
          </a:p>
          <a:p>
            <a:pPr lvl="1"/>
            <a:r>
              <a:rPr lang="en-US" sz="2200" dirty="0"/>
              <a:t>He sells bad movies that have been illegally reproduced. It also appears that he is selling drugs to them, since he recently purchased three cars.</a:t>
            </a:r>
          </a:p>
          <a:p>
            <a:r>
              <a:rPr lang="en-US" sz="2400" dirty="0"/>
              <a:t>I have had to agree with many of his charges against whites. I’ve had to ask for forgiveness many times in my life for sins I didn’t personally commit against blacks, although I have shown racial prejudice at times. Simply recognizing past sins can help to heal.</a:t>
            </a:r>
          </a:p>
          <a:p>
            <a:r>
              <a:rPr lang="en-US" sz="2400" dirty="0"/>
              <a:t>The US Southern Baptist Convention publically repented of her sins of being racist toward African Americans. I can’t prove a connection, but the SBC now has 5,000 African America congregations.</a:t>
            </a:r>
          </a:p>
        </p:txBody>
      </p:sp>
    </p:spTree>
    <p:extLst>
      <p:ext uri="{BB962C8B-B14F-4D97-AF65-F5344CB8AC3E}">
        <p14:creationId xmlns:p14="http://schemas.microsoft.com/office/powerpoint/2010/main" val="417808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686" y="764373"/>
            <a:ext cx="10301514" cy="832198"/>
          </a:xfrm>
        </p:spPr>
        <p:txBody>
          <a:bodyPr/>
          <a:lstStyle/>
          <a:p>
            <a:r>
              <a:rPr lang="en-US" dirty="0"/>
              <a:t>Personal Sin in Islam and Hinduism</a:t>
            </a:r>
          </a:p>
        </p:txBody>
      </p:sp>
      <p:sp>
        <p:nvSpPr>
          <p:cNvPr id="3" name="Content Placeholder 2"/>
          <p:cNvSpPr>
            <a:spLocks noGrp="1"/>
          </p:cNvSpPr>
          <p:nvPr>
            <p:ph idx="1"/>
          </p:nvPr>
        </p:nvSpPr>
        <p:spPr>
          <a:xfrm>
            <a:off x="685800" y="1799772"/>
            <a:ext cx="10820400" cy="4418914"/>
          </a:xfrm>
        </p:spPr>
        <p:txBody>
          <a:bodyPr/>
          <a:lstStyle/>
          <a:p>
            <a:r>
              <a:rPr lang="en-US" dirty="0"/>
              <a:t>Islam—as long as our sin is no more than 49% and our goodness 51%, Muslims believe that they will make it to paradise.  They do not believe that Adam’s sin was transmitted (</a:t>
            </a:r>
            <a:r>
              <a:rPr lang="en-US" dirty="0" err="1"/>
              <a:t>Sura</a:t>
            </a:r>
            <a:r>
              <a:rPr lang="en-US" dirty="0"/>
              <a:t> 20:122), so do not have as pessimistic view of human nature as do Christians. “Honor killings” are legal under sharia law, generally, as are wife-beating, amputation and stoning. Idolaters are to be slain (</a:t>
            </a:r>
            <a:r>
              <a:rPr lang="en-US" dirty="0" err="1"/>
              <a:t>Sura</a:t>
            </a:r>
            <a:r>
              <a:rPr lang="en-US" dirty="0"/>
              <a:t> 4:89).</a:t>
            </a:r>
          </a:p>
          <a:p>
            <a:pPr lvl="1"/>
            <a:r>
              <a:rPr lang="en-US" dirty="0"/>
              <a:t>In honor-based societies, vengeance is not left to God, but to family and friends.</a:t>
            </a:r>
          </a:p>
          <a:p>
            <a:r>
              <a:rPr lang="en-US" dirty="0"/>
              <a:t>Hinduism—bad karma does not affect one’s relationship with God. There is no forgiveness, but there must be payment for sin in the next life</a:t>
            </a:r>
            <a:r>
              <a:rPr lang="en-US" baseline="30000" dirty="0"/>
              <a:t>1</a:t>
            </a:r>
            <a:r>
              <a:rPr lang="en-US" dirty="0"/>
              <a:t>. Sin is ignorance of the truth (</a:t>
            </a:r>
            <a:r>
              <a:rPr lang="en-US" dirty="0" err="1"/>
              <a:t>avidya</a:t>
            </a:r>
            <a:r>
              <a:rPr lang="en-US" dirty="0"/>
              <a:t>).</a:t>
            </a:r>
          </a:p>
          <a:p>
            <a:pPr lvl="4"/>
            <a:r>
              <a:rPr lang="en-US" dirty="0"/>
              <a:t>1 Dean Halverson, Ed. </a:t>
            </a:r>
            <a:r>
              <a:rPr lang="en-US" i="1" dirty="0"/>
              <a:t>The Compact Guide to World Religions</a:t>
            </a:r>
            <a:r>
              <a:rPr lang="en-US" dirty="0"/>
              <a:t>, ISBN: 1556617046, p. 88; </a:t>
            </a:r>
            <a:r>
              <a:rPr lang="en-US" i="1" dirty="0"/>
              <a:t>Hindu Scriptures</a:t>
            </a:r>
            <a:r>
              <a:rPr lang="en-US" dirty="0"/>
              <a:t>, R.C. </a:t>
            </a:r>
            <a:r>
              <a:rPr lang="en-US" dirty="0" err="1"/>
              <a:t>Zaehner</a:t>
            </a:r>
            <a:r>
              <a:rPr lang="en-US" dirty="0"/>
              <a:t>, translator, Everyman’s Library, 1966, p. v-vi; Nichols, “Hinduism, p. 90.</a:t>
            </a:r>
          </a:p>
          <a:p>
            <a:pPr lvl="4"/>
            <a:endParaRPr lang="en-US" dirty="0"/>
          </a:p>
        </p:txBody>
      </p:sp>
    </p:spTree>
    <p:extLst>
      <p:ext uri="{BB962C8B-B14F-4D97-AF65-F5344CB8AC3E}">
        <p14:creationId xmlns:p14="http://schemas.microsoft.com/office/powerpoint/2010/main" val="1518566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885" y="102589"/>
            <a:ext cx="11702935" cy="786412"/>
          </a:xfrm>
        </p:spPr>
        <p:txBody>
          <a:bodyPr>
            <a:normAutofit fontScale="90000"/>
          </a:bodyPr>
          <a:lstStyle/>
          <a:p>
            <a:r>
              <a:rPr lang="en-US" dirty="0"/>
              <a:t>Reconciliation among Christians—our move</a:t>
            </a:r>
          </a:p>
        </p:txBody>
      </p:sp>
      <p:sp>
        <p:nvSpPr>
          <p:cNvPr id="3" name="Content Placeholder 2"/>
          <p:cNvSpPr>
            <a:spLocks noGrp="1"/>
          </p:cNvSpPr>
          <p:nvPr>
            <p:ph idx="1"/>
          </p:nvPr>
        </p:nvSpPr>
        <p:spPr>
          <a:xfrm>
            <a:off x="685800" y="1104899"/>
            <a:ext cx="11085022" cy="5545283"/>
          </a:xfrm>
        </p:spPr>
        <p:txBody>
          <a:bodyPr>
            <a:normAutofit/>
          </a:bodyPr>
          <a:lstStyle/>
          <a:p>
            <a:r>
              <a:rPr lang="en-US" dirty="0"/>
              <a:t>Luke 17:3 “Pay attention to yourselves! If your brother sins, rebuke him, and if he repents, forgive him,  [</a:t>
            </a:r>
            <a:r>
              <a:rPr lang="el-GR" dirty="0"/>
              <a:t>ἀφῆτε</a:t>
            </a:r>
            <a:r>
              <a:rPr lang="en-US" dirty="0"/>
              <a:t>—release him]</a:t>
            </a:r>
          </a:p>
          <a:p>
            <a:pPr lvl="1"/>
            <a:r>
              <a:rPr lang="en-US" sz="2200" dirty="0"/>
              <a:t>We are to take the initiative—we act first, when sinned against.</a:t>
            </a:r>
          </a:p>
          <a:p>
            <a:r>
              <a:rPr lang="en-US" baseline="30000" dirty="0"/>
              <a:t>”</a:t>
            </a:r>
            <a:r>
              <a:rPr lang="en-US" dirty="0"/>
              <a:t>So if you are offering your gift at the altar and there remember that your brother has something against you, </a:t>
            </a:r>
            <a:r>
              <a:rPr lang="en-US" baseline="30000" dirty="0"/>
              <a:t>24</a:t>
            </a:r>
            <a:r>
              <a:rPr lang="en-US" dirty="0"/>
              <a:t> leave your gift there before the altar and go. First be reconciled to your brother, and then come and offer your gift.” (Matthew 5:23-24 ESV).</a:t>
            </a:r>
          </a:p>
          <a:p>
            <a:pPr lvl="1"/>
            <a:r>
              <a:rPr lang="en-US" sz="2200" dirty="0"/>
              <a:t>When we sin, we should be the first one to act, and go to the one offended. </a:t>
            </a:r>
          </a:p>
          <a:p>
            <a:pPr lvl="1"/>
            <a:r>
              <a:rPr lang="en-US" sz="2200" dirty="0"/>
              <a:t>In certain situations, going would make matters worse, perhaps by exposing someone else.</a:t>
            </a:r>
          </a:p>
          <a:p>
            <a:r>
              <a:rPr lang="en-US" dirty="0"/>
              <a:t>“We should be a quick ‘</a:t>
            </a:r>
            <a:r>
              <a:rPr lang="en-US" dirty="0" err="1"/>
              <a:t>repenter</a:t>
            </a:r>
            <a:r>
              <a:rPr lang="en-US" dirty="0"/>
              <a:t>’” (Joe </a:t>
            </a:r>
            <a:r>
              <a:rPr lang="en-US" dirty="0" err="1"/>
              <a:t>Novenson</a:t>
            </a:r>
            <a:r>
              <a:rPr lang="en-US" dirty="0"/>
              <a:t>).  A father should repent before his wife and his child. When </a:t>
            </a:r>
            <a:r>
              <a:rPr lang="en-US" i="1" dirty="0"/>
              <a:t>we</a:t>
            </a:r>
            <a:r>
              <a:rPr lang="en-US" dirty="0"/>
              <a:t> see our sin, confess it.</a:t>
            </a:r>
          </a:p>
          <a:p>
            <a:pPr lvl="1"/>
            <a:r>
              <a:rPr lang="en-US" sz="2200" dirty="0"/>
              <a:t>A man should not confess lust to the woman he lusted for, of course.</a:t>
            </a:r>
          </a:p>
          <a:p>
            <a:pPr lvl="1"/>
            <a:r>
              <a:rPr lang="en-US" sz="2200" dirty="0"/>
              <a:t>Some “secret sins” should only be confessed to God.</a:t>
            </a:r>
          </a:p>
        </p:txBody>
      </p:sp>
    </p:spTree>
    <p:extLst>
      <p:ext uri="{BB962C8B-B14F-4D97-AF65-F5344CB8AC3E}">
        <p14:creationId xmlns:p14="http://schemas.microsoft.com/office/powerpoint/2010/main" val="1167570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847" y="298861"/>
            <a:ext cx="8610600" cy="798419"/>
          </a:xfrm>
        </p:spPr>
        <p:txBody>
          <a:bodyPr/>
          <a:lstStyle/>
          <a:p>
            <a:r>
              <a:rPr lang="en-US" dirty="0"/>
              <a:t>Going  to the pain</a:t>
            </a:r>
          </a:p>
        </p:txBody>
      </p:sp>
      <p:sp>
        <p:nvSpPr>
          <p:cNvPr id="3" name="Content Placeholder 2"/>
          <p:cNvSpPr>
            <a:spLocks noGrp="1"/>
          </p:cNvSpPr>
          <p:nvPr>
            <p:ph idx="1"/>
          </p:nvPr>
        </p:nvSpPr>
        <p:spPr>
          <a:xfrm>
            <a:off x="685800" y="1330036"/>
            <a:ext cx="10820400" cy="5187142"/>
          </a:xfrm>
        </p:spPr>
        <p:txBody>
          <a:bodyPr>
            <a:normAutofit/>
          </a:bodyPr>
          <a:lstStyle/>
          <a:p>
            <a:r>
              <a:rPr lang="en-US" sz="2400" dirty="0"/>
              <a:t>Racial reconciliation should go to the great point of rupture, in contrast to reconciliation with God, generated from the great point of healing—the cross. </a:t>
            </a:r>
          </a:p>
          <a:p>
            <a:r>
              <a:rPr lang="en-US" sz="2400" dirty="0"/>
              <a:t>For Jews we need to acknowledge the Holocaust, in my limited experience, in witnessing to them. </a:t>
            </a:r>
          </a:p>
          <a:p>
            <a:r>
              <a:rPr lang="en-US" sz="2400" dirty="0"/>
              <a:t>For some Muslims, the Crusades are one issue. Christians killed to keep access to the Holy Land.</a:t>
            </a:r>
          </a:p>
          <a:p>
            <a:r>
              <a:rPr lang="en-US" sz="2400" dirty="0"/>
              <a:t>For African Americans, slavery is a real gateway for dialogue. I was on a Christian talk program focusing upon racial reconciliation and when I mentioned slavery as the “first base” for building relationships. The host moved quickly on. We need to say that enormous wrongs were committed by whites upon blacks for over 220 years. </a:t>
            </a:r>
          </a:p>
        </p:txBody>
      </p:sp>
    </p:spTree>
    <p:extLst>
      <p:ext uri="{BB962C8B-B14F-4D97-AF65-F5344CB8AC3E}">
        <p14:creationId xmlns:p14="http://schemas.microsoft.com/office/powerpoint/2010/main" val="27235040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02" y="465115"/>
            <a:ext cx="8610600" cy="914798"/>
          </a:xfrm>
        </p:spPr>
        <p:txBody>
          <a:bodyPr>
            <a:normAutofit fontScale="90000"/>
          </a:bodyPr>
          <a:lstStyle/>
          <a:p>
            <a:r>
              <a:rPr lang="en-US" dirty="0"/>
              <a:t>Reconciling with a non-</a:t>
            </a:r>
            <a:r>
              <a:rPr lang="en-US" dirty="0" err="1"/>
              <a:t>christian</a:t>
            </a:r>
            <a:endParaRPr lang="en-US" dirty="0"/>
          </a:p>
        </p:txBody>
      </p:sp>
      <p:sp>
        <p:nvSpPr>
          <p:cNvPr id="3" name="Content Placeholder 2"/>
          <p:cNvSpPr>
            <a:spLocks noGrp="1"/>
          </p:cNvSpPr>
          <p:nvPr>
            <p:ph idx="1"/>
          </p:nvPr>
        </p:nvSpPr>
        <p:spPr>
          <a:xfrm>
            <a:off x="511277" y="1479666"/>
            <a:ext cx="11149781" cy="5120640"/>
          </a:xfrm>
        </p:spPr>
        <p:txBody>
          <a:bodyPr>
            <a:normAutofit lnSpcReduction="10000"/>
          </a:bodyPr>
          <a:lstStyle/>
          <a:p>
            <a:r>
              <a:rPr lang="en-US" sz="2400" dirty="0"/>
              <a:t> </a:t>
            </a:r>
            <a:r>
              <a:rPr lang="en-US" sz="2400" baseline="30000" dirty="0"/>
              <a:t>25</a:t>
            </a:r>
            <a:r>
              <a:rPr lang="en-US" sz="2400" dirty="0"/>
              <a:t> Come to terms quickly with your accuser while you are going with him to court, lest your accuser hand you over to the judge, and the judge to the guard, and you be put in prison. </a:t>
            </a:r>
            <a:r>
              <a:rPr lang="en-US" sz="2400" baseline="30000" dirty="0"/>
              <a:t>26</a:t>
            </a:r>
            <a:r>
              <a:rPr lang="en-US" sz="2400" dirty="0"/>
              <a:t> Truly, I say to you, you will never get out until you have paid the last penny. (Matthew 5:25-26 ESV)</a:t>
            </a:r>
          </a:p>
          <a:p>
            <a:pPr lvl="1"/>
            <a:r>
              <a:rPr lang="en-US" sz="2200" dirty="0"/>
              <a:t>This suggests that we are to make concessions with an accuser, for the simple reason that it may go very badly for us in court</a:t>
            </a:r>
            <a:r>
              <a:rPr lang="en-US" dirty="0"/>
              <a:t>.  And truth may not prevail.</a:t>
            </a:r>
          </a:p>
          <a:p>
            <a:r>
              <a:rPr lang="en-US" sz="2400" baseline="30000" dirty="0"/>
              <a:t>38</a:t>
            </a:r>
            <a:r>
              <a:rPr lang="en-US" sz="2400" dirty="0"/>
              <a:t> "You have heard that it was said, 'An eye for an eye and a tooth for a tooth.' </a:t>
            </a:r>
            <a:r>
              <a:rPr lang="en-US" sz="2400" baseline="30000" dirty="0"/>
              <a:t>39</a:t>
            </a:r>
            <a:r>
              <a:rPr lang="en-US" sz="2400" dirty="0"/>
              <a:t> But I say to you, Do not resist the one who is evil. But if anyone slaps you on the right cheek, turn to him the other also. </a:t>
            </a:r>
            <a:r>
              <a:rPr lang="en-US" sz="2400" baseline="30000" dirty="0"/>
              <a:t>40</a:t>
            </a:r>
            <a:r>
              <a:rPr lang="en-US" sz="2400" dirty="0"/>
              <a:t> And if anyone would sue you and take your tunic, let him have your cloak as well. </a:t>
            </a:r>
            <a:r>
              <a:rPr lang="en-US" sz="2400" baseline="30000" dirty="0"/>
              <a:t>41</a:t>
            </a:r>
            <a:r>
              <a:rPr lang="en-US" sz="2400" dirty="0"/>
              <a:t> And if anyone forces you to go one mile, go with him two miles. (Matthew 5:38-41 ESV) 48 You therefore must be perfect, as your heavenly Father is perfect. (Matthew 5:48 ESV)</a:t>
            </a:r>
          </a:p>
          <a:p>
            <a:pPr lvl="1"/>
            <a:r>
              <a:rPr lang="en-US" sz="2200" dirty="0"/>
              <a:t>Again, this prevents more conflict, and is sacrificial.</a:t>
            </a:r>
          </a:p>
        </p:txBody>
      </p:sp>
    </p:spTree>
    <p:extLst>
      <p:ext uri="{BB962C8B-B14F-4D97-AF65-F5344CB8AC3E}">
        <p14:creationId xmlns:p14="http://schemas.microsoft.com/office/powerpoint/2010/main" val="2461167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975" y="232359"/>
            <a:ext cx="8610600" cy="981299"/>
          </a:xfrm>
        </p:spPr>
        <p:txBody>
          <a:bodyPr>
            <a:normAutofit fontScale="90000"/>
          </a:bodyPr>
          <a:lstStyle/>
          <a:p>
            <a:r>
              <a:rPr lang="en-US" dirty="0"/>
              <a:t>Justice &amp; reconciliation: </a:t>
            </a:r>
            <a:r>
              <a:rPr lang="en-US" dirty="0" err="1"/>
              <a:t>rwanda</a:t>
            </a:r>
            <a:endParaRPr lang="en-US" dirty="0"/>
          </a:p>
        </p:txBody>
      </p:sp>
      <p:sp>
        <p:nvSpPr>
          <p:cNvPr id="3" name="Content Placeholder 2"/>
          <p:cNvSpPr>
            <a:spLocks noGrp="1"/>
          </p:cNvSpPr>
          <p:nvPr>
            <p:ph idx="1"/>
          </p:nvPr>
        </p:nvSpPr>
        <p:spPr>
          <a:xfrm>
            <a:off x="685800" y="1429789"/>
            <a:ext cx="10820400" cy="4971011"/>
          </a:xfrm>
        </p:spPr>
        <p:txBody>
          <a:bodyPr>
            <a:normAutofit lnSpcReduction="10000"/>
          </a:bodyPr>
          <a:lstStyle/>
          <a:p>
            <a:r>
              <a:rPr lang="en-US" sz="2400" dirty="0"/>
              <a:t>This process was through courts and education.</a:t>
            </a:r>
          </a:p>
          <a:p>
            <a:r>
              <a:rPr lang="en-US" sz="2400" dirty="0"/>
              <a:t>Three levels of courts: 1) The Int’l Criminal Tribunal for Rwanda tried the worst offenders, 2) the National Court system tried serious genocide cases and 3) the 12,000 </a:t>
            </a:r>
            <a:r>
              <a:rPr lang="en-US" sz="2400" dirty="0" err="1"/>
              <a:t>Gacaca</a:t>
            </a:r>
            <a:r>
              <a:rPr lang="en-US" sz="2400" dirty="0"/>
              <a:t> (GA-CHA_CHA) community court system, where 1.2 million were tried who </a:t>
            </a:r>
            <a:r>
              <a:rPr lang="en-US" sz="2400" u="sng" dirty="0"/>
              <a:t>did not plan</a:t>
            </a:r>
            <a:r>
              <a:rPr lang="en-US" sz="2400" dirty="0"/>
              <a:t> the genocide.</a:t>
            </a:r>
          </a:p>
          <a:p>
            <a:r>
              <a:rPr lang="en-US" sz="2400" dirty="0"/>
              <a:t>The </a:t>
            </a:r>
            <a:r>
              <a:rPr lang="en-US" sz="2400" dirty="0" err="1"/>
              <a:t>Gacaca</a:t>
            </a:r>
            <a:r>
              <a:rPr lang="en-US" sz="2400" dirty="0"/>
              <a:t> courts gave lighter sentences to those who confessed their crimes, who asked for forgiveness and who tried to reconcile with the community. These courts  also provided information about those who died.</a:t>
            </a:r>
          </a:p>
          <a:p>
            <a:r>
              <a:rPr lang="en-US" sz="2400" dirty="0"/>
              <a:t>The National Unity and Reconciliation Commission conducted peace education dealing with Rwanda’s history, held leadership academies, conducted seminars in trauma counseling and conflict resolution, held national summits and published reports on matters concerning the genocide. These seem to have been horizontal in nature.</a:t>
            </a:r>
          </a:p>
        </p:txBody>
      </p:sp>
    </p:spTree>
    <p:extLst>
      <p:ext uri="{BB962C8B-B14F-4D97-AF65-F5344CB8AC3E}">
        <p14:creationId xmlns:p14="http://schemas.microsoft.com/office/powerpoint/2010/main" val="32245453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peace</a:t>
            </a:r>
          </a:p>
        </p:txBody>
      </p:sp>
      <p:sp>
        <p:nvSpPr>
          <p:cNvPr id="3" name="Text Placeholder 2"/>
          <p:cNvSpPr>
            <a:spLocks noGrp="1"/>
          </p:cNvSpPr>
          <p:nvPr>
            <p:ph type="body" idx="1"/>
          </p:nvPr>
        </p:nvSpPr>
        <p:spPr/>
        <p:txBody>
          <a:bodyPr/>
          <a:lstStyle/>
          <a:p>
            <a:r>
              <a:rPr lang="en-US" dirty="0"/>
              <a:t>The Vertical and the Horizontal</a:t>
            </a:r>
          </a:p>
        </p:txBody>
      </p:sp>
    </p:spTree>
    <p:extLst>
      <p:ext uri="{BB962C8B-B14F-4D97-AF65-F5344CB8AC3E}">
        <p14:creationId xmlns:p14="http://schemas.microsoft.com/office/powerpoint/2010/main" val="3510478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Peace  defined</a:t>
            </a:r>
          </a:p>
        </p:txBody>
      </p:sp>
      <p:sp>
        <p:nvSpPr>
          <p:cNvPr id="6" name="Content Placeholder 5"/>
          <p:cNvSpPr>
            <a:spLocks noGrp="1"/>
          </p:cNvSpPr>
          <p:nvPr>
            <p:ph idx="1"/>
          </p:nvPr>
        </p:nvSpPr>
        <p:spPr/>
        <p:txBody>
          <a:bodyPr>
            <a:normAutofit/>
          </a:bodyPr>
          <a:lstStyle/>
          <a:p>
            <a:r>
              <a:rPr lang="en-US" sz="2400" dirty="0"/>
              <a:t>The famous Hebrew word “shalom” means “being whole, intact; prosperity, peace” (Holladay Lexicon).</a:t>
            </a:r>
          </a:p>
          <a:p>
            <a:r>
              <a:rPr lang="en-US" sz="2400" dirty="0"/>
              <a:t>The Greek word for “peace” (</a:t>
            </a:r>
            <a:r>
              <a:rPr lang="el-GR" sz="2400" dirty="0"/>
              <a:t>εἰρήνη</a:t>
            </a:r>
            <a:r>
              <a:rPr lang="en-US" sz="2400" dirty="0"/>
              <a:t>) has the meanings of freedom from war, harmony between people and, like shalom, “security, safety, prosperity” (Thayer’s Greek Lexicon). </a:t>
            </a:r>
          </a:p>
        </p:txBody>
      </p:sp>
    </p:spTree>
    <p:extLst>
      <p:ext uri="{BB962C8B-B14F-4D97-AF65-F5344CB8AC3E}">
        <p14:creationId xmlns:p14="http://schemas.microsoft.com/office/powerpoint/2010/main" val="1968697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650" y="307173"/>
            <a:ext cx="8610600" cy="1007277"/>
          </a:xfrm>
        </p:spPr>
        <p:txBody>
          <a:bodyPr/>
          <a:lstStyle/>
          <a:p>
            <a:r>
              <a:rPr lang="en-US" dirty="0"/>
              <a:t>No </a:t>
            </a:r>
            <a:r>
              <a:rPr lang="en-US" dirty="0" err="1"/>
              <a:t>christ</a:t>
            </a:r>
            <a:r>
              <a:rPr lang="en-US" dirty="0"/>
              <a:t>, no peace</a:t>
            </a:r>
          </a:p>
        </p:txBody>
      </p:sp>
      <p:sp>
        <p:nvSpPr>
          <p:cNvPr id="3" name="Content Placeholder 2"/>
          <p:cNvSpPr>
            <a:spLocks noGrp="1"/>
          </p:cNvSpPr>
          <p:nvPr>
            <p:ph idx="1"/>
          </p:nvPr>
        </p:nvSpPr>
        <p:spPr>
          <a:xfrm>
            <a:off x="462117" y="1714500"/>
            <a:ext cx="11238270" cy="4504185"/>
          </a:xfrm>
        </p:spPr>
        <p:txBody>
          <a:bodyPr>
            <a:normAutofit/>
          </a:bodyPr>
          <a:lstStyle/>
          <a:p>
            <a:pPr marL="0">
              <a:lnSpc>
                <a:spcPct val="107000"/>
              </a:lnSpc>
              <a:spcBef>
                <a:spcPts val="0"/>
              </a:spcBef>
            </a:pPr>
            <a:r>
              <a:rPr lang="en-US" sz="2400" baseline="30000" dirty="0"/>
              <a:t>22</a:t>
            </a:r>
            <a:r>
              <a:rPr lang="en-US" sz="2400" dirty="0"/>
              <a:t> "There is no peace," says the LORD, "for the wicked." (Isaiah 48:22 ESV)</a:t>
            </a:r>
          </a:p>
          <a:p>
            <a:pPr marL="0">
              <a:lnSpc>
                <a:spcPct val="107000"/>
              </a:lnSpc>
              <a:spcBef>
                <a:spcPts val="0"/>
              </a:spcBef>
            </a:pPr>
            <a:endParaRPr lang="en-US" sz="2400" dirty="0"/>
          </a:p>
          <a:p>
            <a:pPr marL="0" marR="0">
              <a:lnSpc>
                <a:spcPct val="107000"/>
              </a:lnSpc>
              <a:spcBef>
                <a:spcPts val="0"/>
              </a:spcBef>
              <a:spcAft>
                <a:spcPts val="0"/>
              </a:spcAft>
            </a:pPr>
            <a:r>
              <a:rPr lang="en-US" sz="2400" dirty="0"/>
              <a:t> </a:t>
            </a:r>
            <a:r>
              <a:rPr lang="en-US" sz="2400" baseline="30000" dirty="0">
                <a:latin typeface="Arial"/>
                <a:ea typeface="Calibri"/>
                <a:cs typeface="Times New Roman"/>
              </a:rPr>
              <a:t>14</a:t>
            </a:r>
            <a:r>
              <a:rPr lang="en-US" sz="2400" dirty="0">
                <a:latin typeface="Arial"/>
                <a:ea typeface="Calibri"/>
                <a:cs typeface="Times New Roman"/>
              </a:rPr>
              <a:t> "Their mouth is full of curses and bitterness."</a:t>
            </a:r>
            <a:endParaRPr lang="en-US" sz="2400" dirty="0">
              <a:latin typeface="Calibri"/>
              <a:ea typeface="Calibri"/>
              <a:cs typeface="Times New Roman"/>
            </a:endParaRPr>
          </a:p>
          <a:p>
            <a:pPr marL="0" marR="0">
              <a:lnSpc>
                <a:spcPct val="107000"/>
              </a:lnSpc>
              <a:spcBef>
                <a:spcPts val="0"/>
              </a:spcBef>
              <a:spcAft>
                <a:spcPts val="0"/>
              </a:spcAft>
            </a:pPr>
            <a:r>
              <a:rPr lang="en-US" sz="2400" dirty="0">
                <a:latin typeface="Arial"/>
                <a:ea typeface="Calibri"/>
                <a:cs typeface="Times New Roman"/>
              </a:rPr>
              <a:t> </a:t>
            </a:r>
            <a:r>
              <a:rPr lang="en-US" sz="2400" baseline="30000" dirty="0">
                <a:latin typeface="Arial"/>
                <a:ea typeface="Calibri"/>
                <a:cs typeface="Times New Roman"/>
              </a:rPr>
              <a:t>15</a:t>
            </a:r>
            <a:r>
              <a:rPr lang="en-US" sz="2400" dirty="0">
                <a:latin typeface="Arial"/>
                <a:ea typeface="Calibri"/>
                <a:cs typeface="Times New Roman"/>
              </a:rPr>
              <a:t> "Their feet are swift to shed blood;</a:t>
            </a:r>
            <a:endParaRPr lang="en-US" sz="2400" dirty="0">
              <a:latin typeface="Calibri"/>
              <a:ea typeface="Calibri"/>
              <a:cs typeface="Times New Roman"/>
            </a:endParaRPr>
          </a:p>
          <a:p>
            <a:pPr marL="0" marR="0">
              <a:lnSpc>
                <a:spcPct val="107000"/>
              </a:lnSpc>
              <a:spcBef>
                <a:spcPts val="0"/>
              </a:spcBef>
              <a:spcAft>
                <a:spcPts val="0"/>
              </a:spcAft>
            </a:pPr>
            <a:r>
              <a:rPr lang="en-US" sz="2400" dirty="0">
                <a:latin typeface="Arial"/>
                <a:ea typeface="Calibri"/>
                <a:cs typeface="Times New Roman"/>
              </a:rPr>
              <a:t> </a:t>
            </a:r>
            <a:r>
              <a:rPr lang="en-US" sz="2400" baseline="30000" dirty="0">
                <a:latin typeface="Arial"/>
                <a:ea typeface="Calibri"/>
                <a:cs typeface="Times New Roman"/>
              </a:rPr>
              <a:t>16</a:t>
            </a:r>
            <a:r>
              <a:rPr lang="en-US" sz="2400" dirty="0">
                <a:latin typeface="Arial"/>
                <a:ea typeface="Calibri"/>
                <a:cs typeface="Times New Roman"/>
              </a:rPr>
              <a:t> in their paths are ruin and misery,</a:t>
            </a:r>
            <a:endParaRPr lang="en-US" sz="2400" dirty="0">
              <a:latin typeface="Calibri"/>
              <a:ea typeface="Calibri"/>
              <a:cs typeface="Times New Roman"/>
            </a:endParaRPr>
          </a:p>
          <a:p>
            <a:pPr marL="0" marR="0">
              <a:lnSpc>
                <a:spcPct val="107000"/>
              </a:lnSpc>
              <a:spcBef>
                <a:spcPts val="0"/>
              </a:spcBef>
              <a:spcAft>
                <a:spcPts val="0"/>
              </a:spcAft>
            </a:pPr>
            <a:r>
              <a:rPr lang="en-US" sz="2400" dirty="0">
                <a:latin typeface="Arial"/>
                <a:ea typeface="Calibri"/>
                <a:cs typeface="Times New Roman"/>
              </a:rPr>
              <a:t> </a:t>
            </a:r>
            <a:r>
              <a:rPr lang="en-US" sz="2400" baseline="30000" dirty="0">
                <a:latin typeface="Arial"/>
                <a:ea typeface="Calibri"/>
                <a:cs typeface="Times New Roman"/>
              </a:rPr>
              <a:t>17</a:t>
            </a:r>
            <a:r>
              <a:rPr lang="en-US" sz="2400" dirty="0">
                <a:latin typeface="Arial"/>
                <a:ea typeface="Calibri"/>
                <a:cs typeface="Times New Roman"/>
              </a:rPr>
              <a:t> and </a:t>
            </a:r>
            <a:r>
              <a:rPr lang="en-US" sz="2400" u="sng" dirty="0">
                <a:latin typeface="Arial"/>
                <a:ea typeface="Calibri"/>
                <a:cs typeface="Times New Roman"/>
              </a:rPr>
              <a:t>the way of peace they have not known</a:t>
            </a:r>
            <a:r>
              <a:rPr lang="en-US" sz="2400" dirty="0">
                <a:latin typeface="Arial"/>
                <a:ea typeface="Calibri"/>
                <a:cs typeface="Times New Roman"/>
              </a:rPr>
              <a:t>."</a:t>
            </a:r>
            <a:endParaRPr lang="en-US" sz="2400" dirty="0">
              <a:latin typeface="Calibri"/>
              <a:ea typeface="Calibri"/>
              <a:cs typeface="Times New Roman"/>
            </a:endParaRPr>
          </a:p>
          <a:p>
            <a:pPr marL="0" marR="0">
              <a:lnSpc>
                <a:spcPct val="107000"/>
              </a:lnSpc>
              <a:spcBef>
                <a:spcPts val="0"/>
              </a:spcBef>
              <a:spcAft>
                <a:spcPts val="0"/>
              </a:spcAft>
            </a:pPr>
            <a:r>
              <a:rPr lang="en-US" sz="2400" dirty="0">
                <a:latin typeface="Arial"/>
                <a:ea typeface="Calibri"/>
                <a:cs typeface="Times New Roman"/>
              </a:rPr>
              <a:t> </a:t>
            </a:r>
            <a:r>
              <a:rPr lang="en-US" sz="2400" baseline="30000" dirty="0">
                <a:latin typeface="Arial"/>
                <a:ea typeface="Calibri"/>
                <a:cs typeface="Times New Roman"/>
              </a:rPr>
              <a:t>18</a:t>
            </a:r>
            <a:r>
              <a:rPr lang="en-US" sz="2400" dirty="0">
                <a:latin typeface="Arial"/>
                <a:ea typeface="Calibri"/>
                <a:cs typeface="Times New Roman"/>
              </a:rPr>
              <a:t> "There is no fear of God before their eyes." (Romans 3:14-18 ESV) </a:t>
            </a:r>
          </a:p>
          <a:p>
            <a:pPr marL="0" marR="0">
              <a:lnSpc>
                <a:spcPct val="107000"/>
              </a:lnSpc>
              <a:spcBef>
                <a:spcPts val="0"/>
              </a:spcBef>
              <a:spcAft>
                <a:spcPts val="0"/>
              </a:spcAft>
            </a:pPr>
            <a:endParaRPr lang="en-US" sz="2400" dirty="0">
              <a:latin typeface="Arial"/>
              <a:ea typeface="Calibri"/>
              <a:cs typeface="Times New Roman"/>
            </a:endParaRPr>
          </a:p>
          <a:p>
            <a:pPr marL="0" marR="0">
              <a:lnSpc>
                <a:spcPct val="107000"/>
              </a:lnSpc>
              <a:spcBef>
                <a:spcPts val="0"/>
              </a:spcBef>
              <a:spcAft>
                <a:spcPts val="0"/>
              </a:spcAft>
            </a:pPr>
            <a:r>
              <a:rPr lang="en-US" sz="2400" dirty="0">
                <a:latin typeface="Arial"/>
                <a:ea typeface="Calibri"/>
                <a:cs typeface="Times New Roman"/>
              </a:rPr>
              <a:t>We must make peace </a:t>
            </a:r>
            <a:r>
              <a:rPr lang="en-US" sz="2400" u="sng" dirty="0">
                <a:latin typeface="Arial"/>
                <a:ea typeface="Calibri"/>
                <a:cs typeface="Times New Roman"/>
              </a:rPr>
              <a:t>with</a:t>
            </a:r>
            <a:r>
              <a:rPr lang="en-US" sz="2400" dirty="0">
                <a:latin typeface="Arial"/>
                <a:ea typeface="Calibri"/>
                <a:cs typeface="Times New Roman"/>
              </a:rPr>
              <a:t> God, before we can have the peace </a:t>
            </a:r>
            <a:r>
              <a:rPr lang="en-US" sz="2400" u="sng" dirty="0">
                <a:latin typeface="Arial"/>
                <a:ea typeface="Calibri"/>
                <a:cs typeface="Times New Roman"/>
              </a:rPr>
              <a:t>of</a:t>
            </a:r>
            <a:r>
              <a:rPr lang="en-US" sz="2400" dirty="0">
                <a:latin typeface="Arial"/>
                <a:ea typeface="Calibri"/>
                <a:cs typeface="Times New Roman"/>
              </a:rPr>
              <a:t> God.</a:t>
            </a:r>
            <a:endParaRPr lang="en-US" sz="2400" dirty="0">
              <a:latin typeface="Calibri"/>
              <a:ea typeface="Calibri"/>
              <a:cs typeface="Times New Roman"/>
            </a:endParaRPr>
          </a:p>
        </p:txBody>
      </p:sp>
    </p:spTree>
    <p:extLst>
      <p:ext uri="{BB962C8B-B14F-4D97-AF65-F5344CB8AC3E}">
        <p14:creationId xmlns:p14="http://schemas.microsoft.com/office/powerpoint/2010/main" val="4662497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837501"/>
            <a:ext cx="9277350" cy="1007277"/>
          </a:xfrm>
        </p:spPr>
        <p:txBody>
          <a:bodyPr>
            <a:normAutofit fontScale="90000"/>
          </a:bodyPr>
          <a:lstStyle/>
          <a:p>
            <a:r>
              <a:rPr lang="en-US" dirty="0"/>
              <a:t>Know </a:t>
            </a:r>
            <a:r>
              <a:rPr lang="en-US" dirty="0" err="1"/>
              <a:t>christ</a:t>
            </a:r>
            <a:r>
              <a:rPr lang="en-US" dirty="0"/>
              <a:t>, know peace with god</a:t>
            </a:r>
          </a:p>
        </p:txBody>
      </p:sp>
      <p:sp>
        <p:nvSpPr>
          <p:cNvPr id="3" name="Content Placeholder 2"/>
          <p:cNvSpPr>
            <a:spLocks noGrp="1"/>
          </p:cNvSpPr>
          <p:nvPr>
            <p:ph idx="1"/>
          </p:nvPr>
        </p:nvSpPr>
        <p:spPr/>
        <p:txBody>
          <a:bodyPr>
            <a:normAutofit/>
          </a:bodyPr>
          <a:lstStyle/>
          <a:p>
            <a:r>
              <a:rPr lang="en-US" sz="2400" dirty="0"/>
              <a:t>For in him all the fullness of God was pleased to dwell, and through him to reconcile to himself all things, whether on earth or in heaven, </a:t>
            </a:r>
            <a:r>
              <a:rPr lang="en-US" sz="2400" u="sng" dirty="0"/>
              <a:t>making peace by the blood of his cross</a:t>
            </a:r>
            <a:r>
              <a:rPr lang="en-US" sz="2400" dirty="0"/>
              <a:t>. (Colossians 1:19-20 ESV) </a:t>
            </a:r>
          </a:p>
          <a:p>
            <a:r>
              <a:rPr lang="en-US" sz="2400" dirty="0"/>
              <a:t>Isaiah 53:5  But he was pierced for our transgressions; he was crushed for our iniquities; </a:t>
            </a:r>
            <a:r>
              <a:rPr lang="en-US" sz="2400" u="sng" dirty="0"/>
              <a:t>upon him was the chastisement that brought us peace</a:t>
            </a:r>
            <a:r>
              <a:rPr lang="en-US" sz="2400" dirty="0"/>
              <a:t>, and with his wounds we are healed.</a:t>
            </a:r>
          </a:p>
          <a:p>
            <a:r>
              <a:rPr lang="en-US" sz="2400" dirty="0"/>
              <a:t>ESV Romans 5:1  Therefore, </a:t>
            </a:r>
            <a:r>
              <a:rPr lang="en-US" sz="2400" u="sng" dirty="0"/>
              <a:t>since we have been justified by faith, we have peace with God through our Lord Jesus Christ</a:t>
            </a:r>
          </a:p>
          <a:p>
            <a:endParaRPr lang="en-US" sz="2400" dirty="0"/>
          </a:p>
        </p:txBody>
      </p:sp>
    </p:spTree>
    <p:extLst>
      <p:ext uri="{BB962C8B-B14F-4D97-AF65-F5344CB8AC3E}">
        <p14:creationId xmlns:p14="http://schemas.microsoft.com/office/powerpoint/2010/main" val="65501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307173"/>
            <a:ext cx="10401300" cy="931077"/>
          </a:xfrm>
        </p:spPr>
        <p:txBody>
          <a:bodyPr/>
          <a:lstStyle/>
          <a:p>
            <a:r>
              <a:rPr lang="en-US" dirty="0"/>
              <a:t>Preaching peace when there is none</a:t>
            </a:r>
          </a:p>
        </p:txBody>
      </p:sp>
      <p:sp>
        <p:nvSpPr>
          <p:cNvPr id="3" name="Content Placeholder 2"/>
          <p:cNvSpPr>
            <a:spLocks noGrp="1"/>
          </p:cNvSpPr>
          <p:nvPr>
            <p:ph idx="1"/>
          </p:nvPr>
        </p:nvSpPr>
        <p:spPr>
          <a:xfrm>
            <a:off x="685800" y="1333500"/>
            <a:ext cx="10820400" cy="4885185"/>
          </a:xfrm>
        </p:spPr>
        <p:txBody>
          <a:bodyPr>
            <a:normAutofit fontScale="92500" lnSpcReduction="20000"/>
          </a:bodyPr>
          <a:lstStyle/>
          <a:p>
            <a:r>
              <a:rPr lang="en-US" sz="2400" dirty="0"/>
              <a:t>Some pastors in the USA rarely if ever speak of sin. They want to preach positive, soothing messages. They preach prosperity, health and wholeness.</a:t>
            </a:r>
          </a:p>
          <a:p>
            <a:r>
              <a:rPr lang="en-US" sz="2400" baseline="30000" dirty="0"/>
              <a:t>10</a:t>
            </a:r>
            <a:r>
              <a:rPr lang="en-US" sz="2400" dirty="0"/>
              <a:t> To whom shall I speak and give warning, that they may hear? Behold, their ears are uncircumcised, they cannot listen; behold, the word of the LORD is to them an object of scorn; they take no pleasure in it.</a:t>
            </a:r>
          </a:p>
          <a:p>
            <a:r>
              <a:rPr lang="en-US" sz="2400" dirty="0"/>
              <a:t> </a:t>
            </a:r>
            <a:r>
              <a:rPr lang="en-US" sz="2400" baseline="30000" dirty="0"/>
              <a:t>11</a:t>
            </a:r>
            <a:r>
              <a:rPr lang="en-US" sz="2400" dirty="0"/>
              <a:t> Therefore I am full of the wrath of the LORD; I am weary of holding it in. "Pour it out upon the children in the street, and upon the gatherings of young men, also; both husband and wife shall be taken, the elderly and the very aged.</a:t>
            </a:r>
          </a:p>
          <a:p>
            <a:r>
              <a:rPr lang="en-US" sz="2400" dirty="0"/>
              <a:t> </a:t>
            </a:r>
            <a:r>
              <a:rPr lang="en-US" sz="2400" baseline="30000" dirty="0"/>
              <a:t>12</a:t>
            </a:r>
            <a:r>
              <a:rPr lang="en-US" sz="2400" dirty="0"/>
              <a:t> Their houses shall be turned over to others, their fields and wives together, for I will stretch out my hand against the inhabitants of the land," declares the LORD.</a:t>
            </a:r>
          </a:p>
          <a:p>
            <a:r>
              <a:rPr lang="en-US" sz="2400" dirty="0"/>
              <a:t> </a:t>
            </a:r>
            <a:r>
              <a:rPr lang="en-US" sz="2400" baseline="30000" dirty="0"/>
              <a:t>13</a:t>
            </a:r>
            <a:r>
              <a:rPr lang="en-US" sz="2400" dirty="0"/>
              <a:t> "For from the least to the greatest of them, everyone is greedy for unjust gain; and from prophet to priest, everyone deals falsely.</a:t>
            </a:r>
          </a:p>
          <a:p>
            <a:r>
              <a:rPr lang="en-US" sz="2400" dirty="0"/>
              <a:t> </a:t>
            </a:r>
            <a:r>
              <a:rPr lang="en-US" sz="2400" baseline="30000" dirty="0"/>
              <a:t>14</a:t>
            </a:r>
            <a:r>
              <a:rPr lang="en-US" sz="2400" dirty="0"/>
              <a:t> </a:t>
            </a:r>
            <a:r>
              <a:rPr lang="en-US" sz="2400" u="sng" dirty="0"/>
              <a:t>They have healed the wound of my people lightly, saying, 'Peace, peace,' when there is no peace</a:t>
            </a:r>
            <a:r>
              <a:rPr lang="en-US" sz="2400" dirty="0"/>
              <a:t>.</a:t>
            </a:r>
          </a:p>
          <a:p>
            <a:pPr marL="0" indent="0">
              <a:buNone/>
            </a:pPr>
            <a:r>
              <a:rPr lang="en-US" sz="2400" dirty="0"/>
              <a:t>Jeremiah 6:10-14 ESV</a:t>
            </a:r>
          </a:p>
          <a:p>
            <a:endParaRPr lang="en-US" sz="2400" dirty="0"/>
          </a:p>
        </p:txBody>
      </p:sp>
    </p:spTree>
    <p:extLst>
      <p:ext uri="{BB962C8B-B14F-4D97-AF65-F5344CB8AC3E}">
        <p14:creationId xmlns:p14="http://schemas.microsoft.com/office/powerpoint/2010/main" val="869993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954" y="398206"/>
            <a:ext cx="8610600" cy="873927"/>
          </a:xfrm>
        </p:spPr>
        <p:txBody>
          <a:bodyPr/>
          <a:lstStyle/>
          <a:p>
            <a:r>
              <a:rPr lang="en-US" dirty="0"/>
              <a:t>The peace of god</a:t>
            </a:r>
          </a:p>
        </p:txBody>
      </p:sp>
      <p:sp>
        <p:nvSpPr>
          <p:cNvPr id="3" name="Content Placeholder 2"/>
          <p:cNvSpPr>
            <a:spLocks noGrp="1"/>
          </p:cNvSpPr>
          <p:nvPr>
            <p:ph idx="1"/>
          </p:nvPr>
        </p:nvSpPr>
        <p:spPr>
          <a:xfrm>
            <a:off x="685800" y="1466850"/>
            <a:ext cx="10820400" cy="4751835"/>
          </a:xfrm>
        </p:spPr>
        <p:txBody>
          <a:bodyPr>
            <a:normAutofit lnSpcReduction="10000"/>
          </a:bodyPr>
          <a:lstStyle/>
          <a:p>
            <a:r>
              <a:rPr lang="en-US" sz="2400" dirty="0"/>
              <a:t>There is much to cause us anxiety in our life, but we can live with our minds and spirits in peace.</a:t>
            </a:r>
          </a:p>
          <a:p>
            <a:r>
              <a:rPr lang="en-US" sz="2400" dirty="0"/>
              <a:t>ESV Psalm 4:8  </a:t>
            </a:r>
            <a:r>
              <a:rPr lang="en-US" sz="2400" u="sng" dirty="0"/>
              <a:t>In peace I will both lie down and sleep</a:t>
            </a:r>
            <a:r>
              <a:rPr lang="en-US" sz="2400" dirty="0"/>
              <a:t>; for you alone, O LORD, make me dwell in safety.</a:t>
            </a:r>
          </a:p>
          <a:p>
            <a:r>
              <a:rPr lang="en-US" sz="2400" dirty="0"/>
              <a:t>Peace from God comes with trusting God ESV Isaiah 26:3  </a:t>
            </a:r>
            <a:r>
              <a:rPr lang="en-US" sz="2400" u="sng" dirty="0"/>
              <a:t>You keep him in perfect peace</a:t>
            </a:r>
            <a:r>
              <a:rPr lang="en-US" sz="2400" dirty="0"/>
              <a:t> whose mind is stayed on you, because he trusts in you.</a:t>
            </a:r>
          </a:p>
          <a:p>
            <a:r>
              <a:rPr lang="en-US" sz="2400" dirty="0"/>
              <a:t>ESV John 14:27  Peace I leave with you; </a:t>
            </a:r>
            <a:r>
              <a:rPr lang="en-US" sz="2400" u="sng" dirty="0"/>
              <a:t>my peace I give to you</a:t>
            </a:r>
            <a:r>
              <a:rPr lang="en-US" sz="2400" dirty="0"/>
              <a:t>. Not as the world gives do I give to you. Let not your hearts be troubled, neither let them be afraid.</a:t>
            </a:r>
          </a:p>
          <a:p>
            <a:r>
              <a:rPr lang="en-US" sz="2400" dirty="0"/>
              <a:t>ESV John 16:33  I have said these things to you, that </a:t>
            </a:r>
            <a:r>
              <a:rPr lang="en-US" sz="2400" u="sng" dirty="0"/>
              <a:t>in me you may have peace</a:t>
            </a:r>
            <a:r>
              <a:rPr lang="en-US" sz="2400" dirty="0"/>
              <a:t>. In the world you will have tribulation. But take heart; I have overcome the world."</a:t>
            </a:r>
          </a:p>
          <a:p>
            <a:endParaRPr lang="en-US" sz="2400" dirty="0"/>
          </a:p>
        </p:txBody>
      </p:sp>
    </p:spTree>
    <p:extLst>
      <p:ext uri="{BB962C8B-B14F-4D97-AF65-F5344CB8AC3E}">
        <p14:creationId xmlns:p14="http://schemas.microsoft.com/office/powerpoint/2010/main" val="1328230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746125"/>
            <a:ext cx="5119914" cy="1293028"/>
          </a:xfrm>
        </p:spPr>
        <p:txBody>
          <a:bodyPr>
            <a:normAutofit/>
          </a:bodyPr>
          <a:lstStyle/>
          <a:p>
            <a:r>
              <a:rPr lang="en-US" dirty="0"/>
              <a:t>“honor” killings for laughing</a:t>
            </a:r>
          </a:p>
        </p:txBody>
      </p:sp>
      <p:pic>
        <p:nvPicPr>
          <p:cNvPr id="5" name="Content Placeholder 4"/>
          <p:cNvPicPr>
            <a:picLocks noGrp="1" noChangeAspect="1"/>
          </p:cNvPicPr>
          <p:nvPr>
            <p:ph idx="1"/>
          </p:nvPr>
        </p:nvPicPr>
        <p:blipFill>
          <a:blip r:embed="rId2"/>
          <a:stretch>
            <a:fillRect/>
          </a:stretch>
        </p:blipFill>
        <p:spPr>
          <a:xfrm>
            <a:off x="481781" y="83351"/>
            <a:ext cx="6528619" cy="6636529"/>
          </a:xfrm>
          <a:prstGeom prst="rect">
            <a:avLst/>
          </a:prstGeom>
        </p:spPr>
      </p:pic>
    </p:spTree>
    <p:extLst>
      <p:ext uri="{BB962C8B-B14F-4D97-AF65-F5344CB8AC3E}">
        <p14:creationId xmlns:p14="http://schemas.microsoft.com/office/powerpoint/2010/main" val="2340571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981" y="286491"/>
            <a:ext cx="8610600" cy="997925"/>
          </a:xfrm>
        </p:spPr>
        <p:txBody>
          <a:bodyPr/>
          <a:lstStyle/>
          <a:p>
            <a:r>
              <a:rPr lang="en-US" i="1" dirty="0"/>
              <a:t>Try</a:t>
            </a:r>
            <a:r>
              <a:rPr lang="en-US" dirty="0"/>
              <a:t> to live in peace on earth</a:t>
            </a:r>
          </a:p>
        </p:txBody>
      </p:sp>
      <p:sp>
        <p:nvSpPr>
          <p:cNvPr id="3" name="Content Placeholder 2"/>
          <p:cNvSpPr>
            <a:spLocks noGrp="1"/>
          </p:cNvSpPr>
          <p:nvPr>
            <p:ph idx="1"/>
          </p:nvPr>
        </p:nvSpPr>
        <p:spPr>
          <a:xfrm>
            <a:off x="685800" y="1429790"/>
            <a:ext cx="11018520" cy="4951960"/>
          </a:xfrm>
        </p:spPr>
        <p:txBody>
          <a:bodyPr>
            <a:normAutofit lnSpcReduction="10000"/>
          </a:bodyPr>
          <a:lstStyle/>
          <a:p>
            <a:r>
              <a:rPr lang="en-US" sz="2400" dirty="0"/>
              <a:t> </a:t>
            </a:r>
            <a:r>
              <a:rPr lang="en-US" sz="2400" baseline="30000" dirty="0"/>
              <a:t>16</a:t>
            </a:r>
            <a:r>
              <a:rPr lang="en-US" sz="2400" dirty="0"/>
              <a:t> Live in harmony with one another. Do not be haughty, but associate with the lowly. Never be wise in your own sight.  </a:t>
            </a:r>
            <a:r>
              <a:rPr lang="en-US" sz="2400" baseline="30000" dirty="0"/>
              <a:t>17</a:t>
            </a:r>
            <a:r>
              <a:rPr lang="en-US" sz="2400" dirty="0"/>
              <a:t> Repay no one evil for evil, but give thought to do what is honorable in the sight of all.  </a:t>
            </a:r>
            <a:r>
              <a:rPr lang="en-US" sz="2400" baseline="30000" dirty="0"/>
              <a:t>18</a:t>
            </a:r>
            <a:r>
              <a:rPr lang="en-US" sz="2400" dirty="0"/>
              <a:t> </a:t>
            </a:r>
            <a:r>
              <a:rPr lang="en-US" sz="2400" u="sng" dirty="0"/>
              <a:t>If possible, so far as it depends on you</a:t>
            </a:r>
            <a:r>
              <a:rPr lang="en-US" sz="2400" dirty="0"/>
              <a:t>, </a:t>
            </a:r>
            <a:r>
              <a:rPr lang="en-US" sz="2400" u="sng" dirty="0"/>
              <a:t>live peaceably</a:t>
            </a:r>
            <a:r>
              <a:rPr lang="en-US" sz="2400" dirty="0"/>
              <a:t> with all. </a:t>
            </a:r>
            <a:r>
              <a:rPr lang="en-US" sz="2400" baseline="30000" dirty="0"/>
              <a:t>19</a:t>
            </a:r>
            <a:r>
              <a:rPr lang="en-US" sz="2400" dirty="0"/>
              <a:t> Beloved, never avenge yourselves, but leave it to the wrath of God, for it is written, "Vengeance is mine, I will repay, says the Lord." </a:t>
            </a:r>
            <a:r>
              <a:rPr lang="en-US" sz="2400" baseline="30000" dirty="0"/>
              <a:t>20</a:t>
            </a:r>
            <a:r>
              <a:rPr lang="en-US" sz="2400" dirty="0"/>
              <a:t> To the contrary, "if your enemy is hungry, feed him; if he is thirsty, give him something to drink; for by so doing you will heap burning coals on his head." </a:t>
            </a:r>
            <a:r>
              <a:rPr lang="en-US" sz="2400" baseline="30000" dirty="0"/>
              <a:t>21</a:t>
            </a:r>
            <a:r>
              <a:rPr lang="en-US" sz="2400" dirty="0"/>
              <a:t> Do not be overcome by evil, but overcome evil with good. (Rom 12:16-1 ESV)</a:t>
            </a:r>
          </a:p>
          <a:p>
            <a:r>
              <a:rPr lang="en-US" sz="2400" dirty="0"/>
              <a:t>We are to try to live in peace; “Strive for peace with everyone, and for the holiness without which no one will see the Lord.” ESV Hebrews 12:14 </a:t>
            </a:r>
          </a:p>
          <a:p>
            <a:r>
              <a:rPr lang="en-US" sz="2400" dirty="0"/>
              <a:t>"Blessed are the peacemakers, for they shall be called sons of God. (Matthew 5:9 ESV)</a:t>
            </a:r>
          </a:p>
        </p:txBody>
      </p:sp>
    </p:spTree>
    <p:extLst>
      <p:ext uri="{BB962C8B-B14F-4D97-AF65-F5344CB8AC3E}">
        <p14:creationId xmlns:p14="http://schemas.microsoft.com/office/powerpoint/2010/main" val="2069611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650" y="307173"/>
            <a:ext cx="8610600" cy="969177"/>
          </a:xfrm>
        </p:spPr>
        <p:txBody>
          <a:bodyPr/>
          <a:lstStyle/>
          <a:p>
            <a:r>
              <a:rPr lang="en-US" dirty="0"/>
              <a:t>Oneness in the church</a:t>
            </a:r>
          </a:p>
        </p:txBody>
      </p:sp>
      <p:sp>
        <p:nvSpPr>
          <p:cNvPr id="3" name="Content Placeholder 2"/>
          <p:cNvSpPr>
            <a:spLocks noGrp="1"/>
          </p:cNvSpPr>
          <p:nvPr>
            <p:ph idx="1"/>
          </p:nvPr>
        </p:nvSpPr>
        <p:spPr>
          <a:xfrm>
            <a:off x="685800" y="1924050"/>
            <a:ext cx="10820400" cy="4294635"/>
          </a:xfrm>
        </p:spPr>
        <p:txBody>
          <a:bodyPr/>
          <a:lstStyle/>
          <a:p>
            <a:r>
              <a:rPr lang="en-US" sz="2400" dirty="0"/>
              <a:t>Complete peace and harmony will only be found in heaven.</a:t>
            </a:r>
          </a:p>
          <a:p>
            <a:r>
              <a:rPr lang="en-US" sz="2400" dirty="0"/>
              <a:t>The closest to peace on earth should be within the church:</a:t>
            </a:r>
          </a:p>
          <a:p>
            <a:pPr lvl="1"/>
            <a:r>
              <a:rPr lang="en-US" sz="2200" dirty="0"/>
              <a:t> </a:t>
            </a:r>
            <a:r>
              <a:rPr lang="en-US" sz="2200" baseline="30000" dirty="0"/>
              <a:t>11</a:t>
            </a:r>
            <a:r>
              <a:rPr lang="en-US" sz="2200" dirty="0"/>
              <a:t> And I am no longer in the world, but they are in the world, and I am coming to you. Holy Father, keep them in your name, which you have given me, </a:t>
            </a:r>
            <a:r>
              <a:rPr lang="en-US" sz="2200" u="sng" dirty="0"/>
              <a:t>that they may be one</a:t>
            </a:r>
            <a:r>
              <a:rPr lang="en-US" sz="2200" dirty="0"/>
              <a:t>, even as we are one. (John 17:11 ESV)</a:t>
            </a:r>
          </a:p>
          <a:p>
            <a:r>
              <a:rPr lang="en-US" dirty="0"/>
              <a:t> </a:t>
            </a:r>
            <a:r>
              <a:rPr lang="en-US" baseline="30000" dirty="0"/>
              <a:t>20</a:t>
            </a:r>
            <a:r>
              <a:rPr lang="en-US" dirty="0"/>
              <a:t> "I do not ask for these only, but also for those who will believe in me through their word,</a:t>
            </a:r>
          </a:p>
          <a:p>
            <a:r>
              <a:rPr lang="en-US" dirty="0"/>
              <a:t> </a:t>
            </a:r>
            <a:r>
              <a:rPr lang="en-US" baseline="30000" dirty="0"/>
              <a:t>21</a:t>
            </a:r>
            <a:r>
              <a:rPr lang="en-US" dirty="0"/>
              <a:t> </a:t>
            </a:r>
            <a:r>
              <a:rPr lang="en-US" u="sng" dirty="0"/>
              <a:t>that they may all be one</a:t>
            </a:r>
            <a:r>
              <a:rPr lang="en-US" dirty="0"/>
              <a:t>, just as you, Father, are in me, and I in you, that they also may be in us, </a:t>
            </a:r>
            <a:r>
              <a:rPr lang="en-US" u="sng" dirty="0"/>
              <a:t>so that the world may believe that you have sent me</a:t>
            </a:r>
            <a:r>
              <a:rPr lang="en-US" dirty="0"/>
              <a:t>. </a:t>
            </a:r>
          </a:p>
          <a:p>
            <a:pPr marL="0" indent="0">
              <a:buNone/>
            </a:pPr>
            <a:r>
              <a:rPr lang="en-US" dirty="0"/>
              <a:t>(John 17:20-21 ESV)</a:t>
            </a:r>
          </a:p>
          <a:p>
            <a:r>
              <a:rPr lang="en-US" dirty="0"/>
              <a:t>If the church is divided, people are less likely to believe in Christ.</a:t>
            </a:r>
          </a:p>
        </p:txBody>
      </p:sp>
    </p:spTree>
    <p:extLst>
      <p:ext uri="{BB962C8B-B14F-4D97-AF65-F5344CB8AC3E}">
        <p14:creationId xmlns:p14="http://schemas.microsoft.com/office/powerpoint/2010/main" val="34367981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410497"/>
            <a:ext cx="11334750" cy="950127"/>
          </a:xfrm>
        </p:spPr>
        <p:txBody>
          <a:bodyPr/>
          <a:lstStyle/>
          <a:p>
            <a:r>
              <a:rPr lang="en-US" dirty="0"/>
              <a:t>Peace within the church is not easy</a:t>
            </a:r>
          </a:p>
        </p:txBody>
      </p:sp>
      <p:sp>
        <p:nvSpPr>
          <p:cNvPr id="3" name="Content Placeholder 2"/>
          <p:cNvSpPr>
            <a:spLocks noGrp="1"/>
          </p:cNvSpPr>
          <p:nvPr>
            <p:ph idx="1"/>
          </p:nvPr>
        </p:nvSpPr>
        <p:spPr>
          <a:xfrm>
            <a:off x="685800" y="1485900"/>
            <a:ext cx="10820400" cy="4732785"/>
          </a:xfrm>
        </p:spPr>
        <p:txBody>
          <a:bodyPr>
            <a:normAutofit/>
          </a:bodyPr>
          <a:lstStyle/>
          <a:p>
            <a:r>
              <a:rPr lang="en-US" sz="2400" dirty="0"/>
              <a:t>ESV Mark 9:50  Salt is good, but if the salt has lost its saltiness, how will you make it salty again? Have salt in yourselves, and </a:t>
            </a:r>
            <a:r>
              <a:rPr lang="en-US" sz="2400" u="sng" dirty="0"/>
              <a:t>be at peace with one another</a:t>
            </a:r>
            <a:r>
              <a:rPr lang="en-US" sz="2400" dirty="0"/>
              <a:t>."</a:t>
            </a:r>
          </a:p>
          <a:p>
            <a:r>
              <a:rPr lang="en-US" sz="2400" dirty="0"/>
              <a:t>ESV Romans 14:19  So then let us </a:t>
            </a:r>
            <a:r>
              <a:rPr lang="en-US" sz="2400" u="sng" dirty="0"/>
              <a:t>pursue what makes for peace</a:t>
            </a:r>
            <a:r>
              <a:rPr lang="en-US" sz="2400" dirty="0"/>
              <a:t> and for mutual </a:t>
            </a:r>
            <a:r>
              <a:rPr lang="en-US" sz="2400" dirty="0" err="1"/>
              <a:t>upbuilding</a:t>
            </a:r>
            <a:r>
              <a:rPr lang="en-US" sz="2400" dirty="0"/>
              <a:t>.</a:t>
            </a:r>
          </a:p>
          <a:p>
            <a:r>
              <a:rPr lang="en-US" sz="2400" dirty="0"/>
              <a:t>ESV 2 Corinthians 13:11  Finally, brothers, rejoice. Aim for restoration, comfort one another, </a:t>
            </a:r>
            <a:r>
              <a:rPr lang="en-US" sz="2400" u="sng" dirty="0"/>
              <a:t>agree with one another, live in peace</a:t>
            </a:r>
            <a:r>
              <a:rPr lang="en-US" sz="2400" dirty="0"/>
              <a:t>; and the God of love and peace will be with you.</a:t>
            </a:r>
          </a:p>
          <a:p>
            <a:r>
              <a:rPr lang="en-US" sz="2400" dirty="0"/>
              <a:t>ESV Ephesians 4:3  </a:t>
            </a:r>
            <a:r>
              <a:rPr lang="en-US" sz="2400" u="sng" dirty="0"/>
              <a:t>eager to maintain the unity of the Spirit in the bond of peace.</a:t>
            </a:r>
          </a:p>
          <a:p>
            <a:r>
              <a:rPr lang="en-US" sz="2400" dirty="0"/>
              <a:t>ESV 1 Thessalonians 5:13  </a:t>
            </a:r>
            <a:r>
              <a:rPr lang="en-US" sz="2400" u="sng" dirty="0"/>
              <a:t>Be at peace among yourselves</a:t>
            </a:r>
            <a:r>
              <a:rPr lang="en-US" sz="2400" dirty="0"/>
              <a:t>. [Even in the early church there was conflict.]</a:t>
            </a:r>
          </a:p>
          <a:p>
            <a:endParaRPr lang="en-US" sz="2400" dirty="0"/>
          </a:p>
        </p:txBody>
      </p:sp>
    </p:spTree>
    <p:extLst>
      <p:ext uri="{BB962C8B-B14F-4D97-AF65-F5344CB8AC3E}">
        <p14:creationId xmlns:p14="http://schemas.microsoft.com/office/powerpoint/2010/main" val="166690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aseline="30000" dirty="0"/>
              <a:t>8</a:t>
            </a:r>
            <a:r>
              <a:rPr lang="en-US" sz="2400" dirty="0"/>
              <a:t> Finally, all of you, </a:t>
            </a:r>
            <a:r>
              <a:rPr lang="en-US" sz="2400" u="sng" dirty="0"/>
              <a:t>live in harmony with one another</a:t>
            </a:r>
            <a:r>
              <a:rPr lang="en-US" sz="2400" dirty="0"/>
              <a:t>; be sympathetic, love as brothers, be compassionate and humble.  </a:t>
            </a:r>
            <a:r>
              <a:rPr lang="en-US" sz="2400" baseline="30000" dirty="0"/>
              <a:t>9</a:t>
            </a:r>
            <a:r>
              <a:rPr lang="en-US" sz="2400" dirty="0"/>
              <a:t> Do not repay evil with evil or insult with insult, but with blessing, because to this you were called so that you may inherit a blessing.  </a:t>
            </a:r>
            <a:r>
              <a:rPr lang="en-US" sz="2400" baseline="30000" dirty="0"/>
              <a:t>10</a:t>
            </a:r>
            <a:r>
              <a:rPr lang="en-US" sz="2400" dirty="0"/>
              <a:t> For, "Whoever would love life and see good days must keep his tongue from evil and his lips from deceitful speech.  </a:t>
            </a:r>
            <a:r>
              <a:rPr lang="en-US" sz="2400" baseline="30000" dirty="0"/>
              <a:t>11</a:t>
            </a:r>
            <a:r>
              <a:rPr lang="en-US" sz="2400" dirty="0"/>
              <a:t> He must turn from evil and do good; </a:t>
            </a:r>
            <a:r>
              <a:rPr lang="en-US" sz="2400" u="sng" dirty="0"/>
              <a:t>he must seek peace and pursue it</a:t>
            </a:r>
            <a:r>
              <a:rPr lang="en-US" sz="2400" dirty="0"/>
              <a:t>.  1 Peter 3:8-11</a:t>
            </a:r>
          </a:p>
          <a:p>
            <a:r>
              <a:rPr lang="en-US" sz="2400" dirty="0"/>
              <a:t>So many admonitions to live in peace mean that due to sin we are still, even as Christians, prone to strife.</a:t>
            </a:r>
          </a:p>
        </p:txBody>
      </p:sp>
    </p:spTree>
    <p:extLst>
      <p:ext uri="{BB962C8B-B14F-4D97-AF65-F5344CB8AC3E}">
        <p14:creationId xmlns:p14="http://schemas.microsoft.com/office/powerpoint/2010/main" val="8206052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57084"/>
            <a:ext cx="10210800" cy="1293028"/>
          </a:xfrm>
        </p:spPr>
        <p:txBody>
          <a:bodyPr>
            <a:normAutofit/>
          </a:bodyPr>
          <a:lstStyle/>
          <a:p>
            <a:r>
              <a:rPr lang="en-US" dirty="0"/>
              <a:t>Christ offers conflict to followers</a:t>
            </a:r>
          </a:p>
        </p:txBody>
      </p:sp>
      <p:sp>
        <p:nvSpPr>
          <p:cNvPr id="3" name="Content Placeholder 2"/>
          <p:cNvSpPr>
            <a:spLocks noGrp="1"/>
          </p:cNvSpPr>
          <p:nvPr>
            <p:ph idx="1"/>
          </p:nvPr>
        </p:nvSpPr>
        <p:spPr>
          <a:xfrm>
            <a:off x="685800" y="1790700"/>
            <a:ext cx="10820400" cy="4427985"/>
          </a:xfrm>
        </p:spPr>
        <p:txBody>
          <a:bodyPr>
            <a:normAutofit lnSpcReduction="10000"/>
          </a:bodyPr>
          <a:lstStyle/>
          <a:p>
            <a:r>
              <a:rPr lang="en-US" sz="2400" dirty="0"/>
              <a:t>Christians cannot expect peace </a:t>
            </a:r>
            <a:r>
              <a:rPr lang="en-US" sz="2400" u="sng" dirty="0"/>
              <a:t>with unbelievers</a:t>
            </a:r>
            <a:r>
              <a:rPr lang="en-US" sz="2400" dirty="0"/>
              <a:t>.</a:t>
            </a:r>
          </a:p>
          <a:p>
            <a:r>
              <a:rPr lang="en-US" sz="2400" dirty="0"/>
              <a:t>34 "Do not think that I have come to bring peace to the earth. I have not come to bring peace, but a sword.</a:t>
            </a:r>
          </a:p>
          <a:p>
            <a:r>
              <a:rPr lang="en-US" sz="2400" dirty="0"/>
              <a:t> 35 For I have come to set a man against his father, and a daughter against her mother, and a daughter-in-law against her mother-in-law.</a:t>
            </a:r>
          </a:p>
          <a:p>
            <a:r>
              <a:rPr lang="en-US" sz="2400" dirty="0"/>
              <a:t> 36 And a person's enemies will be those of his own household.</a:t>
            </a:r>
          </a:p>
          <a:p>
            <a:r>
              <a:rPr lang="en-US" sz="2400" dirty="0"/>
              <a:t> 37 Whoever loves father or mother more than me is not worthy of me, and whoever loves son or daughter more than me is not worthy of me.</a:t>
            </a:r>
          </a:p>
          <a:p>
            <a:r>
              <a:rPr lang="en-US" sz="2400" dirty="0"/>
              <a:t> 38 And whoever does not take his cross and follow me is not worthy of me. 39 Whoever finds his life will lose it, and whoever loses his life for my sake will find it. </a:t>
            </a:r>
          </a:p>
          <a:p>
            <a:pPr marL="0" indent="0">
              <a:buNone/>
            </a:pPr>
            <a:r>
              <a:rPr lang="en-US" sz="2400" dirty="0"/>
              <a:t>(Matthew 10:34-39 ESV)</a:t>
            </a:r>
          </a:p>
        </p:txBody>
      </p:sp>
    </p:spTree>
    <p:extLst>
      <p:ext uri="{BB962C8B-B14F-4D97-AF65-F5344CB8AC3E}">
        <p14:creationId xmlns:p14="http://schemas.microsoft.com/office/powerpoint/2010/main" val="40986349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40240"/>
            <a:ext cx="8610600" cy="797727"/>
          </a:xfrm>
        </p:spPr>
        <p:txBody>
          <a:bodyPr>
            <a:normAutofit/>
          </a:bodyPr>
          <a:lstStyle/>
          <a:p>
            <a:r>
              <a:rPr lang="en-US" dirty="0"/>
              <a:t>Pray for the government</a:t>
            </a:r>
          </a:p>
        </p:txBody>
      </p:sp>
      <p:sp>
        <p:nvSpPr>
          <p:cNvPr id="3" name="Content Placeholder 2"/>
          <p:cNvSpPr>
            <a:spLocks noGrp="1"/>
          </p:cNvSpPr>
          <p:nvPr>
            <p:ph idx="1"/>
          </p:nvPr>
        </p:nvSpPr>
        <p:spPr>
          <a:xfrm>
            <a:off x="685800" y="1701800"/>
            <a:ext cx="10820400" cy="4516885"/>
          </a:xfrm>
        </p:spPr>
        <p:txBody>
          <a:bodyPr>
            <a:normAutofit/>
          </a:bodyPr>
          <a:lstStyle/>
          <a:p>
            <a:r>
              <a:rPr lang="en-US" sz="2400" dirty="0"/>
              <a:t>Due to increasing lawlessness, people globally are falling back to people like themselves for protection. These groups may be religious (Sunni, Shia, conservative, liberal, denominational), tribal, gang-related, regional, cultural, professional (unions, intellectuals), political organizations or nations. Government should bring stability.</a:t>
            </a:r>
          </a:p>
          <a:p>
            <a:r>
              <a:rPr lang="en-US" sz="2400" dirty="0"/>
              <a:t>We should pray for our leaders. </a:t>
            </a:r>
          </a:p>
          <a:p>
            <a:r>
              <a:rPr lang="en-US" sz="2400" baseline="30000" dirty="0"/>
              <a:t>1 </a:t>
            </a:r>
            <a:r>
              <a:rPr lang="en-US" sz="2400" dirty="0"/>
              <a:t>First of all, then, I urge that supplications, prayers, intercessions, and thanksgivings  be made for all people,</a:t>
            </a:r>
          </a:p>
          <a:p>
            <a:r>
              <a:rPr lang="en-US" sz="2400" baseline="30000" dirty="0"/>
              <a:t>2</a:t>
            </a:r>
            <a:r>
              <a:rPr lang="en-US" sz="2400" dirty="0"/>
              <a:t> for kings and </a:t>
            </a:r>
            <a:r>
              <a:rPr lang="en-US" sz="2400" u="sng" dirty="0"/>
              <a:t>all who are in high positions</a:t>
            </a:r>
            <a:r>
              <a:rPr lang="en-US" sz="2400" dirty="0"/>
              <a:t>, </a:t>
            </a:r>
            <a:r>
              <a:rPr lang="en-US" sz="2400" u="sng" dirty="0"/>
              <a:t>that we may lead a peaceful and quiet life, godly and dignified in every way</a:t>
            </a:r>
            <a:r>
              <a:rPr lang="en-US" sz="2400" dirty="0"/>
              <a:t>.  </a:t>
            </a:r>
          </a:p>
          <a:p>
            <a:pPr marL="0" indent="0">
              <a:buNone/>
            </a:pPr>
            <a:r>
              <a:rPr lang="en-US" sz="2400" dirty="0"/>
              <a:t>(1Timothy 2:1-2 ESV)</a:t>
            </a:r>
          </a:p>
          <a:p>
            <a:endParaRPr lang="en-US" sz="2400" dirty="0"/>
          </a:p>
        </p:txBody>
      </p:sp>
    </p:spTree>
    <p:extLst>
      <p:ext uri="{BB962C8B-B14F-4D97-AF65-F5344CB8AC3E}">
        <p14:creationId xmlns:p14="http://schemas.microsoft.com/office/powerpoint/2010/main" val="11468102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550" y="459573"/>
            <a:ext cx="8610600" cy="931077"/>
          </a:xfrm>
        </p:spPr>
        <p:txBody>
          <a:bodyPr/>
          <a:lstStyle/>
          <a:p>
            <a:r>
              <a:rPr lang="en-US" dirty="0"/>
              <a:t>Church and government</a:t>
            </a:r>
          </a:p>
        </p:txBody>
      </p:sp>
      <p:sp>
        <p:nvSpPr>
          <p:cNvPr id="3" name="Content Placeholder 2"/>
          <p:cNvSpPr>
            <a:spLocks noGrp="1"/>
          </p:cNvSpPr>
          <p:nvPr>
            <p:ph idx="1"/>
          </p:nvPr>
        </p:nvSpPr>
        <p:spPr>
          <a:xfrm>
            <a:off x="685800" y="2812211"/>
            <a:ext cx="10820400" cy="3406474"/>
          </a:xfrm>
        </p:spPr>
        <p:txBody>
          <a:bodyPr>
            <a:normAutofit/>
          </a:bodyPr>
          <a:lstStyle/>
          <a:p>
            <a:r>
              <a:rPr lang="en-US" sz="2600" dirty="0"/>
              <a:t>The church has sometimes taken a prophetic role in government, as God’s prophets spoke to government corruption in Israel and Judah. </a:t>
            </a:r>
          </a:p>
          <a:p>
            <a:r>
              <a:rPr lang="en-US" sz="2600" dirty="0"/>
              <a:t>Christians should run for office to provide honest government leaders. The church is the best hope of a nation, through the work of the Holy Spirit to purify God’s people. </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13864324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581" y="823828"/>
            <a:ext cx="10624369" cy="1293028"/>
          </a:xfrm>
        </p:spPr>
        <p:txBody>
          <a:bodyPr/>
          <a:lstStyle/>
          <a:p>
            <a:r>
              <a:rPr lang="en-US" dirty="0"/>
              <a:t>Christ’s two comings telescoped</a:t>
            </a:r>
          </a:p>
        </p:txBody>
      </p:sp>
      <p:sp>
        <p:nvSpPr>
          <p:cNvPr id="3" name="Content Placeholder 2"/>
          <p:cNvSpPr>
            <a:spLocks noGrp="1"/>
          </p:cNvSpPr>
          <p:nvPr>
            <p:ph idx="1"/>
          </p:nvPr>
        </p:nvSpPr>
        <p:spPr/>
        <p:txBody>
          <a:bodyPr>
            <a:normAutofit/>
          </a:bodyPr>
          <a:lstStyle/>
          <a:p>
            <a:r>
              <a:rPr lang="en-US" sz="2400" dirty="0"/>
              <a:t>Christ’s first coming was to lay the foundation for peace with God.</a:t>
            </a:r>
          </a:p>
          <a:p>
            <a:r>
              <a:rPr lang="en-US" sz="2400" dirty="0"/>
              <a:t>His second coming will establish peace on earth.</a:t>
            </a:r>
          </a:p>
          <a:p>
            <a:r>
              <a:rPr lang="en-US" sz="2400" baseline="30000" dirty="0"/>
              <a:t>9</a:t>
            </a:r>
            <a:r>
              <a:rPr lang="en-US" sz="2400" dirty="0"/>
              <a:t> Rejoice greatly, O daughter of Zion! Shout aloud, O daughter of Jerusalem! Behold, your king is coming to you; righteous and having salvation is he, humble and mounted on a donkey, on a colt, the foal of a donkey. </a:t>
            </a:r>
            <a:r>
              <a:rPr lang="en-US" sz="2400" baseline="30000" dirty="0"/>
              <a:t>10</a:t>
            </a:r>
            <a:r>
              <a:rPr lang="en-US" sz="2400" dirty="0"/>
              <a:t> I will cut off the chariot from Ephraim and the war horse from Jerusalem; and the battle bow shall be cut off, and </a:t>
            </a:r>
            <a:r>
              <a:rPr lang="en-US" sz="2400" u="sng" dirty="0"/>
              <a:t>he shall speak peace to the nations</a:t>
            </a:r>
            <a:r>
              <a:rPr lang="en-US" sz="2400" dirty="0"/>
              <a:t>; his rule shall be from sea to sea, and from the River to the ends of the earth. (Zechariah 9:9-10 ESV)</a:t>
            </a:r>
          </a:p>
        </p:txBody>
      </p:sp>
    </p:spTree>
    <p:extLst>
      <p:ext uri="{BB962C8B-B14F-4D97-AF65-F5344CB8AC3E}">
        <p14:creationId xmlns:p14="http://schemas.microsoft.com/office/powerpoint/2010/main" val="41826364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Everlasting peace coming</a:t>
            </a:r>
          </a:p>
        </p:txBody>
      </p:sp>
      <p:sp>
        <p:nvSpPr>
          <p:cNvPr id="3" name="Content Placeholder 2"/>
          <p:cNvSpPr>
            <a:spLocks noGrp="1"/>
          </p:cNvSpPr>
          <p:nvPr>
            <p:ph idx="1"/>
          </p:nvPr>
        </p:nvSpPr>
        <p:spPr>
          <a:xfrm>
            <a:off x="685799" y="2194560"/>
            <a:ext cx="10945761" cy="4024125"/>
          </a:xfrm>
        </p:spPr>
        <p:txBody>
          <a:bodyPr/>
          <a:lstStyle/>
          <a:p>
            <a:r>
              <a:rPr lang="en-US" sz="2400" baseline="30000" dirty="0"/>
              <a:t>6</a:t>
            </a:r>
            <a:r>
              <a:rPr lang="en-US" sz="2400" dirty="0"/>
              <a:t> For to us a child is born, to us a son is given; and the government shall be upon his shoulder, and his name shall be called Wonderful Counselor, Mighty God, Everlasting Father, </a:t>
            </a:r>
            <a:r>
              <a:rPr lang="en-US" sz="2400" u="sng" dirty="0"/>
              <a:t>Prince of Peace</a:t>
            </a:r>
            <a:r>
              <a:rPr lang="en-US" sz="2400" dirty="0"/>
              <a:t>.</a:t>
            </a:r>
          </a:p>
          <a:p>
            <a:r>
              <a:rPr lang="en-US" sz="2400" dirty="0"/>
              <a:t> </a:t>
            </a:r>
            <a:r>
              <a:rPr lang="en-US" sz="2400" baseline="30000" dirty="0"/>
              <a:t>7</a:t>
            </a:r>
            <a:r>
              <a:rPr lang="en-US" sz="2400" dirty="0"/>
              <a:t> Of the increase of his government </a:t>
            </a:r>
            <a:r>
              <a:rPr lang="en-US" sz="2400" u="sng" dirty="0"/>
              <a:t>and of peace there will be no end</a:t>
            </a:r>
            <a:r>
              <a:rPr lang="en-US" sz="2400" dirty="0"/>
              <a:t>, on the throne of David and over his kingdom, to establish it and to uphold it with justice and with righteousness from this time forth and </a:t>
            </a:r>
            <a:r>
              <a:rPr lang="en-US" sz="2400" u="sng" dirty="0"/>
              <a:t>forevermore</a:t>
            </a:r>
            <a:r>
              <a:rPr lang="en-US" sz="2400" dirty="0"/>
              <a:t>. The zeal of the LORD of hosts will do this.  </a:t>
            </a:r>
          </a:p>
          <a:p>
            <a:pPr marL="0" indent="0">
              <a:buNone/>
            </a:pPr>
            <a:r>
              <a:rPr lang="en-US" sz="2400" dirty="0"/>
              <a:t>Isaiah 9:6-7 ESV</a:t>
            </a:r>
          </a:p>
          <a:p>
            <a:endParaRPr lang="en-US" dirty="0"/>
          </a:p>
        </p:txBody>
      </p:sp>
    </p:spTree>
    <p:extLst>
      <p:ext uri="{BB962C8B-B14F-4D97-AF65-F5344CB8AC3E}">
        <p14:creationId xmlns:p14="http://schemas.microsoft.com/office/powerpoint/2010/main" val="456588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81773"/>
            <a:ext cx="8610600" cy="823127"/>
          </a:xfrm>
        </p:spPr>
        <p:txBody>
          <a:bodyPr/>
          <a:lstStyle/>
          <a:p>
            <a:r>
              <a:rPr lang="en-US" dirty="0"/>
              <a:t>News of peace !</a:t>
            </a:r>
          </a:p>
        </p:txBody>
      </p:sp>
      <p:sp>
        <p:nvSpPr>
          <p:cNvPr id="3" name="Content Placeholder 2"/>
          <p:cNvSpPr>
            <a:spLocks noGrp="1"/>
          </p:cNvSpPr>
          <p:nvPr>
            <p:ph idx="1"/>
          </p:nvPr>
        </p:nvSpPr>
        <p:spPr>
          <a:xfrm>
            <a:off x="685800" y="1282700"/>
            <a:ext cx="10820400" cy="4935985"/>
          </a:xfrm>
        </p:spPr>
        <p:txBody>
          <a:bodyPr>
            <a:normAutofit/>
          </a:bodyPr>
          <a:lstStyle/>
          <a:p>
            <a:pPr marL="0" indent="0">
              <a:buNone/>
            </a:pPr>
            <a:endParaRPr lang="en-US" sz="2400" baseline="30000" dirty="0"/>
          </a:p>
          <a:p>
            <a:pPr>
              <a:lnSpc>
                <a:spcPct val="100000"/>
              </a:lnSpc>
              <a:spcBef>
                <a:spcPts val="0"/>
              </a:spcBef>
            </a:pPr>
            <a:r>
              <a:rPr lang="en-US" sz="2400" dirty="0"/>
              <a:t>We </a:t>
            </a:r>
            <a:r>
              <a:rPr lang="en-US" sz="2400" u="sng" dirty="0"/>
              <a:t>always</a:t>
            </a:r>
            <a:r>
              <a:rPr lang="en-US" sz="2400" dirty="0"/>
              <a:t> have good news of peace--with God, and of God.</a:t>
            </a:r>
          </a:p>
          <a:p>
            <a:pPr>
              <a:lnSpc>
                <a:spcPct val="100000"/>
              </a:lnSpc>
              <a:spcBef>
                <a:spcPts val="0"/>
              </a:spcBef>
            </a:pPr>
            <a:r>
              <a:rPr lang="en-US" sz="2400" dirty="0"/>
              <a:t>Stand therefore, having fastened on the belt of truth, and having put on the </a:t>
            </a:r>
            <a:r>
              <a:rPr lang="en-US" sz="2400" u="sng" dirty="0"/>
              <a:t>breastplate of righteousness</a:t>
            </a:r>
            <a:r>
              <a:rPr lang="en-US" sz="2400" dirty="0"/>
              <a:t>, </a:t>
            </a:r>
            <a:r>
              <a:rPr lang="en-US" sz="2400" baseline="30000" dirty="0"/>
              <a:t>15</a:t>
            </a:r>
            <a:r>
              <a:rPr lang="en-US" sz="2400" dirty="0"/>
              <a:t> and, </a:t>
            </a:r>
            <a:r>
              <a:rPr lang="en-US" sz="2400" u="sng" dirty="0"/>
              <a:t>as shoes for your feet, having put on the readiness given by the gospel of peace</a:t>
            </a:r>
            <a:r>
              <a:rPr lang="en-US" sz="2400" dirty="0"/>
              <a:t>.  (Ephesians 6:14-15 ESV)</a:t>
            </a:r>
          </a:p>
          <a:p>
            <a:pPr>
              <a:lnSpc>
                <a:spcPct val="100000"/>
              </a:lnSpc>
              <a:spcBef>
                <a:spcPts val="0"/>
              </a:spcBef>
            </a:pPr>
            <a:r>
              <a:rPr lang="en-US" sz="2400" baseline="30000" dirty="0"/>
              <a:t>13</a:t>
            </a:r>
            <a:r>
              <a:rPr lang="en-US" sz="2400" dirty="0"/>
              <a:t> For "everyone who calls on the name of the Lord will be saved."</a:t>
            </a:r>
          </a:p>
          <a:p>
            <a:pPr>
              <a:lnSpc>
                <a:spcPct val="100000"/>
              </a:lnSpc>
              <a:spcBef>
                <a:spcPts val="0"/>
              </a:spcBef>
            </a:pPr>
            <a:r>
              <a:rPr lang="en-US" sz="2400" dirty="0"/>
              <a:t> </a:t>
            </a:r>
            <a:r>
              <a:rPr lang="en-US" sz="2400" baseline="30000" dirty="0"/>
              <a:t>14</a:t>
            </a:r>
            <a:r>
              <a:rPr lang="en-US" sz="2400" dirty="0"/>
              <a:t> How then will they call on him in whom they have not believed? And how are they to believe in him of whom they have never heard? And how are they to hear without someone preaching?</a:t>
            </a:r>
          </a:p>
          <a:p>
            <a:pPr>
              <a:lnSpc>
                <a:spcPct val="100000"/>
              </a:lnSpc>
              <a:spcBef>
                <a:spcPts val="0"/>
              </a:spcBef>
            </a:pPr>
            <a:r>
              <a:rPr lang="en-US" sz="2400" dirty="0"/>
              <a:t> </a:t>
            </a:r>
            <a:r>
              <a:rPr lang="en-US" sz="2400" baseline="30000" dirty="0"/>
              <a:t>15</a:t>
            </a:r>
            <a:r>
              <a:rPr lang="en-US" sz="2400" dirty="0"/>
              <a:t> And how are they to preach unless they are sent? As it is written, "</a:t>
            </a:r>
            <a:r>
              <a:rPr lang="en-US" sz="2400" u="sng" dirty="0"/>
              <a:t>How beautiful are the feet of those who preach the good news</a:t>
            </a:r>
            <a:r>
              <a:rPr lang="en-US" sz="2400" dirty="0"/>
              <a:t>!"</a:t>
            </a:r>
          </a:p>
          <a:p>
            <a:pPr marL="0" indent="0">
              <a:lnSpc>
                <a:spcPct val="100000"/>
              </a:lnSpc>
              <a:spcBef>
                <a:spcPts val="0"/>
              </a:spcBef>
              <a:buNone/>
            </a:pPr>
            <a:r>
              <a:rPr lang="en-US" sz="2400" dirty="0"/>
              <a:t> (Romans 10:13-15 ESV)</a:t>
            </a:r>
          </a:p>
        </p:txBody>
      </p:sp>
      <p:sp>
        <p:nvSpPr>
          <p:cNvPr id="4" name="Slide Number Placeholder 3"/>
          <p:cNvSpPr>
            <a:spLocks noGrp="1"/>
          </p:cNvSpPr>
          <p:nvPr>
            <p:ph type="sldNum" sz="quarter" idx="12"/>
          </p:nvPr>
        </p:nvSpPr>
        <p:spPr>
          <a:xfrm>
            <a:off x="9008807" y="5853560"/>
            <a:ext cx="2743200" cy="365125"/>
          </a:xfrm>
        </p:spPr>
        <p:txBody>
          <a:bodyPr/>
          <a:lstStyle/>
          <a:p>
            <a:r>
              <a:rPr lang="en-US" dirty="0"/>
              <a:t>END</a:t>
            </a:r>
          </a:p>
        </p:txBody>
      </p:sp>
    </p:spTree>
    <p:extLst>
      <p:ext uri="{BB962C8B-B14F-4D97-AF65-F5344CB8AC3E}">
        <p14:creationId xmlns:p14="http://schemas.microsoft.com/office/powerpoint/2010/main" val="4153044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Buddhism and Animism</a:t>
            </a:r>
          </a:p>
        </p:txBody>
      </p:sp>
      <p:sp>
        <p:nvSpPr>
          <p:cNvPr id="3" name="Content Placeholder 2"/>
          <p:cNvSpPr>
            <a:spLocks noGrp="1"/>
          </p:cNvSpPr>
          <p:nvPr>
            <p:ph idx="1"/>
          </p:nvPr>
        </p:nvSpPr>
        <p:spPr>
          <a:xfrm>
            <a:off x="685800" y="2194560"/>
            <a:ext cx="10820400" cy="4278811"/>
          </a:xfrm>
        </p:spPr>
        <p:txBody>
          <a:bodyPr>
            <a:normAutofit/>
          </a:bodyPr>
          <a:lstStyle/>
          <a:p>
            <a:r>
              <a:rPr lang="en-US" dirty="0"/>
              <a:t>Buddhism—sin and evil are to be overcome by supreme human effort—the Eightfold Path. However, there is still the law of karma, that must be paid for in the next life. Whatever evil we experience, we are presumed to deserve, due to past life. Bodhisattvas are those who have achieved such great merit that they delay their deliverance to share their merit with others. This indicates a very low view of personal sin.</a:t>
            </a:r>
          </a:p>
          <a:p>
            <a:pPr lvl="1"/>
            <a:r>
              <a:rPr lang="en-US" dirty="0"/>
              <a:t>In Zen Buddhism there is no sense of personal sin.</a:t>
            </a:r>
          </a:p>
          <a:p>
            <a:r>
              <a:rPr lang="en-US" dirty="0"/>
              <a:t>In animistic societies, the creator God is so distant, that He cannot be relied upon to settle scores. Animists try to get spirits on their side through sacrifice, and people take vengeance into their own hands. Sin must be atoned for. This creates a cycle of vengeance, where people cannot easily keep score, so they simply try to hurt members of the other tribe, including women and children and their homes.</a:t>
            </a:r>
          </a:p>
        </p:txBody>
      </p:sp>
    </p:spTree>
    <p:extLst>
      <p:ext uri="{BB962C8B-B14F-4D97-AF65-F5344CB8AC3E}">
        <p14:creationId xmlns:p14="http://schemas.microsoft.com/office/powerpoint/2010/main" val="92472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6229" y="764373"/>
            <a:ext cx="2696027" cy="2443284"/>
          </a:xfrm>
        </p:spPr>
        <p:txBody>
          <a:bodyPr>
            <a:normAutofit/>
          </a:bodyPr>
          <a:lstStyle/>
          <a:p>
            <a:pPr algn="ctr"/>
            <a:r>
              <a:rPr lang="en-US" dirty="0"/>
              <a:t>We tend to minimize our sins</a:t>
            </a:r>
          </a:p>
        </p:txBody>
      </p:sp>
      <p:pic>
        <p:nvPicPr>
          <p:cNvPr id="7" name="Content Placeholder 6"/>
          <p:cNvPicPr>
            <a:picLocks noGrp="1" noChangeAspect="1"/>
          </p:cNvPicPr>
          <p:nvPr>
            <p:ph idx="1"/>
          </p:nvPr>
        </p:nvPicPr>
        <p:blipFill>
          <a:blip r:embed="rId2"/>
          <a:stretch>
            <a:fillRect/>
          </a:stretch>
        </p:blipFill>
        <p:spPr>
          <a:xfrm>
            <a:off x="409903" y="83230"/>
            <a:ext cx="8839325" cy="6666531"/>
          </a:xfrm>
          <a:prstGeom prst="rect">
            <a:avLst/>
          </a:prstGeom>
        </p:spPr>
      </p:pic>
    </p:spTree>
    <p:extLst>
      <p:ext uri="{BB962C8B-B14F-4D97-AF65-F5344CB8AC3E}">
        <p14:creationId xmlns:p14="http://schemas.microsoft.com/office/powerpoint/2010/main" val="177286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5" y="764373"/>
            <a:ext cx="11621192" cy="1293028"/>
          </a:xfrm>
        </p:spPr>
        <p:txBody>
          <a:bodyPr/>
          <a:lstStyle/>
          <a:p>
            <a:r>
              <a:rPr lang="en-US" dirty="0"/>
              <a:t>We  redefine  sin</a:t>
            </a:r>
          </a:p>
        </p:txBody>
      </p:sp>
      <p:sp>
        <p:nvSpPr>
          <p:cNvPr id="3" name="Content Placeholder 2"/>
          <p:cNvSpPr>
            <a:spLocks noGrp="1"/>
          </p:cNvSpPr>
          <p:nvPr>
            <p:ph idx="1"/>
          </p:nvPr>
        </p:nvSpPr>
        <p:spPr>
          <a:xfrm>
            <a:off x="685800" y="2971800"/>
            <a:ext cx="10820400" cy="3595255"/>
          </a:xfrm>
        </p:spPr>
        <p:txBody>
          <a:bodyPr>
            <a:normAutofit fontScale="92500" lnSpcReduction="10000"/>
          </a:bodyPr>
          <a:lstStyle/>
          <a:p>
            <a:r>
              <a:rPr lang="en-US" dirty="0"/>
              <a:t>We call sin mental illness, or a mistake, or the normal result of environment, and a sickness. We have almost lost the category of “sin” outside of the church.</a:t>
            </a:r>
          </a:p>
          <a:p>
            <a:pPr lvl="1"/>
            <a:r>
              <a:rPr lang="en-US" dirty="0"/>
              <a:t>An aid worker in Darfur did not believe that perpetrators there had a sin nature. The rapes and killings were a logical expression of their environment. They were not to blame, their environment was to blame.</a:t>
            </a:r>
          </a:p>
          <a:p>
            <a:r>
              <a:rPr lang="en-US" dirty="0"/>
              <a:t>Karl Pierson, 18, brought a shotgun, 125 rounds of ammunition, three Molotov cocktails and a machete to school and shot a girl who knew him, Claire Davis, age 17. Why? Because Pierson didn’t get on the school debate team. </a:t>
            </a:r>
          </a:p>
          <a:p>
            <a:pPr lvl="2"/>
            <a:r>
              <a:rPr lang="en-US" dirty="0"/>
              <a:t>Her parents forgave Karl because “He didn’t know what he was doing.”</a:t>
            </a:r>
          </a:p>
          <a:p>
            <a:pPr lvl="2"/>
            <a:r>
              <a:rPr lang="en-US" dirty="0"/>
              <a:t>“it’s no longer our responsibility to pass judgment.”</a:t>
            </a:r>
          </a:p>
          <a:p>
            <a:pPr lvl="2"/>
            <a:r>
              <a:rPr lang="en-US" dirty="0"/>
              <a:t>Yet Karl’s actions were premeditated, and he had read a bomb-making manual.</a:t>
            </a:r>
          </a:p>
          <a:p>
            <a:pPr lvl="2"/>
            <a:r>
              <a:rPr lang="en-US" dirty="0"/>
              <a:t>NBC News, Jan. 2, 2014, “Family of slain Colorado student Claire Davis forgive killer.”</a:t>
            </a:r>
          </a:p>
          <a:p>
            <a:pPr lvl="2"/>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47"/>
          <a:stretch/>
        </p:blipFill>
        <p:spPr bwMode="auto">
          <a:xfrm>
            <a:off x="0" y="0"/>
            <a:ext cx="3088612"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59783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9617</Words>
  <Application>Microsoft Office PowerPoint</Application>
  <PresentationFormat>Widescreen</PresentationFormat>
  <Paragraphs>344</Paragraphs>
  <Slides>69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Century Gothic</vt:lpstr>
      <vt:lpstr>Vapor Trail</vt:lpstr>
      <vt:lpstr>Forgiveness, reconciliation, peace</vt:lpstr>
      <vt:lpstr>forgiveness</vt:lpstr>
      <vt:lpstr>Disclaimer</vt:lpstr>
      <vt:lpstr>Present darkness</vt:lpstr>
      <vt:lpstr>Personal Sin in Islam and Hinduism</vt:lpstr>
      <vt:lpstr>“honor” killings for laughing</vt:lpstr>
      <vt:lpstr>Buddhism and Animism</vt:lpstr>
      <vt:lpstr>We tend to minimize our sins</vt:lpstr>
      <vt:lpstr>We  redefine  sin</vt:lpstr>
      <vt:lpstr>We can forgive for various reasons</vt:lpstr>
      <vt:lpstr>PowerPoint Presentation</vt:lpstr>
      <vt:lpstr>How sin against god is dealt with in Christianity</vt:lpstr>
      <vt:lpstr>God goes looking for sinners</vt:lpstr>
      <vt:lpstr>God’s forgiveness is proactive</vt:lpstr>
      <vt:lpstr>How sin against another person is dealt with</vt:lpstr>
      <vt:lpstr>forgiveness</vt:lpstr>
      <vt:lpstr>Broken down world</vt:lpstr>
      <vt:lpstr>Parable of 10,000 talents</vt:lpstr>
      <vt:lpstr>Parable</vt:lpstr>
      <vt:lpstr>PowerPoint Presentation</vt:lpstr>
      <vt:lpstr>PowerPoint Presentation</vt:lpstr>
      <vt:lpstr>Forgiveness is not optional</vt:lpstr>
      <vt:lpstr>Who “owes you”?</vt:lpstr>
      <vt:lpstr>Forgiveness gives peace</vt:lpstr>
      <vt:lpstr>“If [your brother] repents…forgive”</vt:lpstr>
      <vt:lpstr>If s/he does not repent of major offenses</vt:lpstr>
      <vt:lpstr>“People of the lie”</vt:lpstr>
      <vt:lpstr>Forgiveness and boundaries</vt:lpstr>
      <vt:lpstr>Biblical examples of boundaries</vt:lpstr>
      <vt:lpstr>Vicarious or representative  repentance</vt:lpstr>
      <vt:lpstr>Forgiveness and capital punishment</vt:lpstr>
      <vt:lpstr>reconciliation</vt:lpstr>
      <vt:lpstr>Reconciliation defined</vt:lpstr>
      <vt:lpstr>Why reconcile ?</vt:lpstr>
      <vt:lpstr>Why care ?</vt:lpstr>
      <vt:lpstr>Why Christians should care</vt:lpstr>
      <vt:lpstr>Wars between civilizations</vt:lpstr>
      <vt:lpstr>Clashing Civilizations</vt:lpstr>
      <vt:lpstr>God’s work to reconcile</vt:lpstr>
      <vt:lpstr>God’s global plan to reconcile</vt:lpstr>
      <vt:lpstr>Horizontal and vertical reconciliation</vt:lpstr>
      <vt:lpstr>Reconciliation: universal, personal</vt:lpstr>
      <vt:lpstr>The church is a global family</vt:lpstr>
      <vt:lpstr>God’s reconciliation is working</vt:lpstr>
      <vt:lpstr>We have the ministry of reconciliation</vt:lpstr>
      <vt:lpstr>Reconciliation  has  limits</vt:lpstr>
      <vt:lpstr>How are you doing?</vt:lpstr>
      <vt:lpstr>The  church  impartial</vt:lpstr>
      <vt:lpstr>Vicarious  repentance</vt:lpstr>
      <vt:lpstr>Reconciliation among Christians—our move</vt:lpstr>
      <vt:lpstr>Going  to the pain</vt:lpstr>
      <vt:lpstr>Reconciling with a non-christian</vt:lpstr>
      <vt:lpstr>Justice &amp; reconciliation: rwanda</vt:lpstr>
      <vt:lpstr>peace</vt:lpstr>
      <vt:lpstr>Peace  defined</vt:lpstr>
      <vt:lpstr>No christ, no peace</vt:lpstr>
      <vt:lpstr>Know christ, know peace with god</vt:lpstr>
      <vt:lpstr>Preaching peace when there is none</vt:lpstr>
      <vt:lpstr>The peace of god</vt:lpstr>
      <vt:lpstr>Try to live in peace on earth</vt:lpstr>
      <vt:lpstr>Oneness in the church</vt:lpstr>
      <vt:lpstr>Peace within the church is not easy</vt:lpstr>
      <vt:lpstr>PowerPoint Presentation</vt:lpstr>
      <vt:lpstr>Christ offers conflict to followers</vt:lpstr>
      <vt:lpstr>Pray for the government</vt:lpstr>
      <vt:lpstr>Church and government</vt:lpstr>
      <vt:lpstr>Christ’s two comings telescoped</vt:lpstr>
      <vt:lpstr>Everlasting peace coming</vt:lpstr>
      <vt:lpstr>News of peace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Forgiveness, reconciliation, peace</dc:title>
  <dc:creator>Walt Robertson</dc:creator>
  <cp:lastModifiedBy>Walt Robertson</cp:lastModifiedBy>
  <cp:revision>1</cp:revision>
  <dcterms:created xsi:type="dcterms:W3CDTF">2021-02-09T22:01:25Z</dcterms:created>
  <dcterms:modified xsi:type="dcterms:W3CDTF">2021-02-09T22:04:45Z</dcterms:modified>
</cp:coreProperties>
</file>