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4" d="100"/>
          <a:sy n="94" d="100"/>
        </p:scale>
        <p:origin x="84"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92280B-D56C-4BEB-8EB9-BCA7E98F644E}" type="datetimeFigureOut">
              <a:rPr lang="en-US" smtClean="0"/>
              <a:t>2/12/2021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08978A-CEF1-4B2E-B56A-FCB2EC6888D3}" type="slidenum">
              <a:rPr lang="en-US" smtClean="0"/>
              <a:t>‹#›</a:t>
            </a:fld>
            <a:endParaRPr lang="en-US"/>
          </a:p>
        </p:txBody>
      </p:sp>
    </p:spTree>
    <p:extLst>
      <p:ext uri="{BB962C8B-B14F-4D97-AF65-F5344CB8AC3E}">
        <p14:creationId xmlns:p14="http://schemas.microsoft.com/office/powerpoint/2010/main" val="2046674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593FB142-4D74-4C35-BB46-73C6EF46F14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18D2B38B-CDF9-49B1-8F8A-DBF9D11C82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a:extLst>
              <a:ext uri="{FF2B5EF4-FFF2-40B4-BE49-F238E27FC236}">
                <a16:creationId xmlns:a16="http://schemas.microsoft.com/office/drawing/2014/main" id="{A44C4C3C-4B38-4535-987D-9D544A103D8F}"/>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0C84CB3-8781-452C-BDA1-BE1F5F7B7644}"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0EB4E2E4-DEE5-4149-8907-A20C8816361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BA4214FB-EACA-4064-BA7D-3176756CE4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650B25A-2ED8-4484-8460-1EBAD22FED5F}"/>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8754569-A9F3-4560-B9A3-12F5DEFD5D1F}"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C41B3C3F-8094-4FCF-A3D3-A189BA334A38}"/>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7D6700F1-B353-47DD-81A7-2ED72D7262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3AEBE8AA-B4E9-4481-A074-D6124E85991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7AAD8FB-7649-4094-9988-31FD37C86315}"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1B688C82-3951-4EA7-B331-3A866747EDC5}"/>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CD67511B-803D-4047-A952-0640383446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EFAF2159-B238-4A44-974E-4D7ED9B9F84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9509C86-E2C6-4771-A539-5833298BC4B4}"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6C656ED4-8B25-4505-A82A-C8FFF3821F73}"/>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0F83D1C2-C376-474B-978C-CB8977CF92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36872318-3142-461C-B99D-C61246B2A84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0FFC25B-A352-4ABA-86A5-CAE77AC6AFBA}"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FD8DF4F8-6C1C-48DC-8400-7F02BCE509A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FDA9D4EA-C1C7-42D8-8328-3DD2603C7F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00602579-860E-4B3B-ADBE-22D8A58ECC9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7E25FEC-AE07-4798-B4B0-8328DD68735F}"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983F1B15-32B9-405F-8A24-70C44BFE0865}"/>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5C6D8927-CA91-485F-9F4E-DFDB7152DD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D2D1F70-5734-4093-8B81-2248A146527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39165A-99FB-4783-9377-0F6ED2D4A128}"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2EB2649C-1DA0-426C-9B33-FF201A636EBA}"/>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70EB6620-1A9E-43D3-89C3-3E6FEC2DD5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BFE09EF-2006-41CC-921D-C0D94AFC8A8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3BDE034-A184-4292-B700-A55C900F6C55}"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8E2DF79D-3ED7-440D-A7DB-3FC8779CCE41}"/>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0002DA51-8EAA-4E11-AC71-C5919A35C9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372431BD-6886-4B52-80F8-B6661DAEC1E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8E4926-F69C-4511-B6D4-54FDF317097A}"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E9C1C942-BA08-456B-91A4-F6AD82CC991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8083687E-C26B-467F-B900-AB3F38D06B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CD99F7E-701C-42BB-92C9-4AE0C2C40869}"/>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1F5BB67-3D82-4B6E-A9E6-86EF2AA2A9AA}" type="slidenum">
              <a:rPr lang="en-US" altLang="en-US">
                <a:latin typeface="Calibri" panose="020F0502020204030204" pitchFamily="34" charset="0"/>
              </a:rPr>
              <a:pPr eaLnBrk="1" hangingPunct="1"/>
              <a:t>18</a:t>
            </a:fld>
            <a:endParaRPr lang="en-US"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DA2BA564-DC50-4EAD-9CD1-5B401E90F7A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B518B057-DFAC-4307-B529-CBA98A7D3C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4B1018B-A8F1-4845-93D9-B456AAD9B16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906CEB4-32BB-4AC7-B9F9-4E0430B4C2D4}" type="slidenum">
              <a:rPr lang="en-US" altLang="en-US">
                <a:latin typeface="Calibri" panose="020F0502020204030204" pitchFamily="34" charset="0"/>
              </a:rPr>
              <a:pPr eaLnBrk="1" hangingPunct="1"/>
              <a:t>19</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E3307CB-FAA9-48E3-A60F-59F470F3F16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49B5DCF4-88BE-4B6B-8D18-B868D4033D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B3C65D71-0322-4BA8-B6E2-1532312E7C2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B24F4E9-70D4-41C5-A0AD-70E593008287}"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D78A5238-AC9B-4361-99AC-C3EB9D23C9F1}"/>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7D4E6BA3-9B56-4C7D-8908-20DE5D8D28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37C833D8-BEC2-4609-9BBC-01B308C08806}"/>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EAEE73D-975A-4D96-BCC8-1C2D86367A71}" type="slidenum">
              <a:rPr lang="en-US" altLang="en-US">
                <a:latin typeface="Calibri" panose="020F0502020204030204" pitchFamily="34" charset="0"/>
              </a:rPr>
              <a:pPr eaLnBrk="1" hangingPunct="1"/>
              <a:t>20</a:t>
            </a:fld>
            <a:endParaRPr lang="en-US" altLang="en-US">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0A8D28F8-1670-4F6E-AC3B-5C3E3DA51CC6}"/>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B3F2D450-CFDF-4B33-A660-08C6A7CA26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59BE4833-EB1B-425A-BB28-704E690E8D5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021C074-F8BA-4D79-A7E0-57361A9EBFD0}"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98C7DAE2-86E6-42D2-A311-705FD995A20B}"/>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6CD296F0-C2B7-43BE-B472-56DAEDDEE9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C2F1AAF-35BE-4BD5-A7EF-20C87AFD40A8}"/>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AD150CA-87AC-47D1-8A85-ABE05626736E}" type="slidenum">
              <a:rPr lang="en-US" altLang="en-US">
                <a:latin typeface="Calibri" panose="020F0502020204030204" pitchFamily="34" charset="0"/>
              </a:rPr>
              <a:pPr eaLnBrk="1" hangingPunct="1"/>
              <a:t>22</a:t>
            </a:fld>
            <a:endParaRPr lang="en-US" altLang="en-US">
              <a:latin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DB4F4E36-3C4F-469B-A290-D0AC3FE413BD}"/>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2FE57BA7-C654-4BB2-A267-946EBF190D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CAA3C3A4-660C-4287-A748-8B90B31BB483}"/>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D041782-0B0B-42F3-9856-9B7E32DC086F}" type="slidenum">
              <a:rPr lang="en-US" altLang="en-US">
                <a:latin typeface="Calibri" panose="020F0502020204030204" pitchFamily="34" charset="0"/>
              </a:rPr>
              <a:pPr eaLnBrk="1" hangingPunct="1"/>
              <a:t>23</a:t>
            </a:fld>
            <a:endParaRPr lang="en-US" altLang="en-US">
              <a:latin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87BE1FBC-CDAA-4F6B-A600-1243E2BD3DE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6D9F834D-2CE3-4060-9FC9-75EDD63485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A52987C-164D-4918-95BC-6977E065B104}"/>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E7C476-D94B-414C-B1D7-B4CCDD73509B}" type="slidenum">
              <a:rPr lang="en-US" altLang="en-US">
                <a:latin typeface="Calibri" panose="020F0502020204030204" pitchFamily="34" charset="0"/>
              </a:rPr>
              <a:pPr eaLnBrk="1" hangingPunct="1"/>
              <a:t>24</a:t>
            </a:fld>
            <a:endParaRPr lang="en-US" altLang="en-US">
              <a:latin typeface="Calibri" panose="020F0502020204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08713018-1C32-4B23-848A-982D0501E25D}"/>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6C84B7F0-AE21-4614-AC43-25D066F926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21533EAA-901F-4DCB-9210-B5FFDBEEA989}"/>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D5F3F7-6E78-42A6-A2CC-B5E80C1D87A4}" type="slidenum">
              <a:rPr lang="en-US" altLang="en-US">
                <a:latin typeface="Calibri" panose="020F0502020204030204" pitchFamily="34" charset="0"/>
              </a:rPr>
              <a:pPr eaLnBrk="1" hangingPunct="1"/>
              <a:t>25</a:t>
            </a:fld>
            <a:endParaRPr lang="en-US" altLang="en-US">
              <a:latin typeface="Calibri" panose="020F0502020204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2AF9395E-4582-4171-B7FB-89A20A7B0BF4}"/>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F22C6AAE-F4E0-4733-998A-C81BBD70E7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9B761D73-8A8D-4A9C-86BC-993DC3FA2DD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3E5F3CC-8D75-4E1E-927E-A57029BF0A3C}" type="slidenum">
              <a:rPr lang="en-US" altLang="en-US">
                <a:latin typeface="Calibri" panose="020F0502020204030204" pitchFamily="34" charset="0"/>
              </a:rPr>
              <a:pPr eaLnBrk="1" hangingPunct="1"/>
              <a:t>26</a:t>
            </a:fld>
            <a:endParaRPr lang="en-US" altLang="en-US">
              <a:latin typeface="Calibri" panose="020F0502020204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61CFA957-21AF-4CE2-9490-DFFC8CAFAE16}"/>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E7130868-F878-47F7-833C-E911BCEEA0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6F9625D-10D7-4A8F-937A-8EAF457E0768}"/>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20AFEB0-9C54-4566-A136-C4941F1CA897}" type="slidenum">
              <a:rPr lang="en-US" altLang="en-US">
                <a:latin typeface="Calibri" panose="020F0502020204030204" pitchFamily="34" charset="0"/>
              </a:rPr>
              <a:pPr eaLnBrk="1" hangingPunct="1"/>
              <a:t>27</a:t>
            </a:fld>
            <a:endParaRPr lang="en-US" altLang="en-US">
              <a:latin typeface="Calibri" panose="020F0502020204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5A932CF1-F902-4472-9864-A28C930E454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90474B4B-9813-4B16-B664-B639F3E557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194030FC-F398-4617-809B-ED81D9DE8189}"/>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D42A76D-BCF0-4B18-8D41-F2DFDA81C5E6}" type="slidenum">
              <a:rPr lang="en-US" altLang="en-US">
                <a:latin typeface="Calibri" panose="020F0502020204030204" pitchFamily="34" charset="0"/>
              </a:rPr>
              <a:pPr eaLnBrk="1" hangingPunct="1"/>
              <a:t>28</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EFE95CD5-E720-44A5-B31C-D1C9FC1C1FE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ED1B14A2-46A8-4DC4-B130-2C094CFA25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6740" name="Slide Number Placeholder 3">
            <a:extLst>
              <a:ext uri="{FF2B5EF4-FFF2-40B4-BE49-F238E27FC236}">
                <a16:creationId xmlns:a16="http://schemas.microsoft.com/office/drawing/2014/main" id="{9C32A6F9-408E-482A-8368-49303E5CC48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8EB43C3-E510-4429-BE04-EE108FDDE780}"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E52F0AE9-11F6-429F-BD8A-1CF35E810B1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CC6FA981-8CD5-456E-929C-B24816BA61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72" name="Slide Number Placeholder 3">
            <a:extLst>
              <a:ext uri="{FF2B5EF4-FFF2-40B4-BE49-F238E27FC236}">
                <a16:creationId xmlns:a16="http://schemas.microsoft.com/office/drawing/2014/main" id="{761C7FAE-69F9-41CA-8346-224C47E67A68}"/>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BA85507-F837-4776-800D-16B3CFCD02EA}"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A6D588A5-8165-439A-84D9-F3B7B36DFF64}"/>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61C856D6-9C91-4B03-8793-3C0206C025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3842733C-5AFC-4A96-9F1D-9CBAD602848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DE0ECB2-0EBE-4515-B7D2-EE719C98AC50}"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DB985B4C-3BF9-4187-9DB3-2370BBFE756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B622A5D0-E3ED-4EB0-BA98-8EF8660AA2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798E8043-EA52-4261-B7F4-B4A4C8FB255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B4DEE44-99CB-4F28-8850-B41E28268535}"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DF6B1451-0680-4732-9589-03620AE23CF8}"/>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49E48E1E-6612-4926-9EAD-794EA905C0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B7719864-1CE7-48C9-B7B1-F3F2FFA611C4}"/>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A0D2A95-72AA-4E39-BD30-B3F7BD557270}"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E0D11CA9-10A4-4567-A7A8-3CAA1C802041}"/>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C18911B1-D48F-4214-9392-24984B0466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ECCF2D3A-0829-4244-B625-734E923EE92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370FA2-855D-4D6B-836A-0210039216A0}"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83A419A3-4BF1-48C4-B41B-6211940E8CEC}"/>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3EF46765-C0CB-4660-BD35-7C217236D7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3856031A-49B1-437A-AF74-94F20C073D06}"/>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7F0BC33-2D8E-489E-AC89-DD38EB6F222B}"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EEE6D-9BE8-4257-969A-3061E5451C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5EE7441-DBFE-42B6-A532-D0585EF6F6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8D5234-0A22-4518-A28E-235C448F117D}"/>
              </a:ext>
            </a:extLst>
          </p:cNvPr>
          <p:cNvSpPr>
            <a:spLocks noGrp="1"/>
          </p:cNvSpPr>
          <p:nvPr>
            <p:ph type="dt" sz="half" idx="10"/>
          </p:nvPr>
        </p:nvSpPr>
        <p:spPr/>
        <p:txBody>
          <a:bodyPr/>
          <a:lstStyle/>
          <a:p>
            <a:fld id="{82135E08-7882-4361-993D-8EF934DAC8F4}" type="datetimeFigureOut">
              <a:rPr lang="en-US" smtClean="0"/>
              <a:t>2/12/2021</a:t>
            </a:fld>
            <a:endParaRPr lang="en-US"/>
          </a:p>
        </p:txBody>
      </p:sp>
      <p:sp>
        <p:nvSpPr>
          <p:cNvPr id="5" name="Footer Placeholder 4">
            <a:extLst>
              <a:ext uri="{FF2B5EF4-FFF2-40B4-BE49-F238E27FC236}">
                <a16:creationId xmlns:a16="http://schemas.microsoft.com/office/drawing/2014/main" id="{5C374384-103F-478A-BD12-C01F2C4B06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05582B-E8C3-4652-AEE0-2CBCB1FED657}"/>
              </a:ext>
            </a:extLst>
          </p:cNvPr>
          <p:cNvSpPr>
            <a:spLocks noGrp="1"/>
          </p:cNvSpPr>
          <p:nvPr>
            <p:ph type="sldNum" sz="quarter" idx="12"/>
          </p:nvPr>
        </p:nvSpPr>
        <p:spPr/>
        <p:txBody>
          <a:bodyPr/>
          <a:lstStyle/>
          <a:p>
            <a:fld id="{1DE3A694-312F-42C3-8D21-15AC8AB145D0}" type="slidenum">
              <a:rPr lang="en-US" smtClean="0"/>
              <a:t>‹#›</a:t>
            </a:fld>
            <a:endParaRPr lang="en-US"/>
          </a:p>
        </p:txBody>
      </p:sp>
    </p:spTree>
    <p:extLst>
      <p:ext uri="{BB962C8B-B14F-4D97-AF65-F5344CB8AC3E}">
        <p14:creationId xmlns:p14="http://schemas.microsoft.com/office/powerpoint/2010/main" val="1083309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C7F9A-6613-4D41-9B01-75E0A6B613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5E6DE4-1B97-44EB-A849-D674FA1509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7352EE-13CA-4017-A85E-EBEB7100F0E4}"/>
              </a:ext>
            </a:extLst>
          </p:cNvPr>
          <p:cNvSpPr>
            <a:spLocks noGrp="1"/>
          </p:cNvSpPr>
          <p:nvPr>
            <p:ph type="dt" sz="half" idx="10"/>
          </p:nvPr>
        </p:nvSpPr>
        <p:spPr/>
        <p:txBody>
          <a:bodyPr/>
          <a:lstStyle/>
          <a:p>
            <a:fld id="{82135E08-7882-4361-993D-8EF934DAC8F4}" type="datetimeFigureOut">
              <a:rPr lang="en-US" smtClean="0"/>
              <a:t>2/12/2021</a:t>
            </a:fld>
            <a:endParaRPr lang="en-US"/>
          </a:p>
        </p:txBody>
      </p:sp>
      <p:sp>
        <p:nvSpPr>
          <p:cNvPr id="5" name="Footer Placeholder 4">
            <a:extLst>
              <a:ext uri="{FF2B5EF4-FFF2-40B4-BE49-F238E27FC236}">
                <a16:creationId xmlns:a16="http://schemas.microsoft.com/office/drawing/2014/main" id="{AD5DF23A-4A72-4A36-A8C3-0173DA987D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D587CE-2B89-465A-86EE-A24C5433B716}"/>
              </a:ext>
            </a:extLst>
          </p:cNvPr>
          <p:cNvSpPr>
            <a:spLocks noGrp="1"/>
          </p:cNvSpPr>
          <p:nvPr>
            <p:ph type="sldNum" sz="quarter" idx="12"/>
          </p:nvPr>
        </p:nvSpPr>
        <p:spPr/>
        <p:txBody>
          <a:bodyPr/>
          <a:lstStyle/>
          <a:p>
            <a:fld id="{1DE3A694-312F-42C3-8D21-15AC8AB145D0}" type="slidenum">
              <a:rPr lang="en-US" smtClean="0"/>
              <a:t>‹#›</a:t>
            </a:fld>
            <a:endParaRPr lang="en-US"/>
          </a:p>
        </p:txBody>
      </p:sp>
    </p:spTree>
    <p:extLst>
      <p:ext uri="{BB962C8B-B14F-4D97-AF65-F5344CB8AC3E}">
        <p14:creationId xmlns:p14="http://schemas.microsoft.com/office/powerpoint/2010/main" val="3041283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40ED74-7FC4-4E87-8E88-974BF8D78D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866A26-3A5B-4185-B3B0-A8DC3524E5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7D609-0DA3-4A9C-B41A-84331BE9EBB1}"/>
              </a:ext>
            </a:extLst>
          </p:cNvPr>
          <p:cNvSpPr>
            <a:spLocks noGrp="1"/>
          </p:cNvSpPr>
          <p:nvPr>
            <p:ph type="dt" sz="half" idx="10"/>
          </p:nvPr>
        </p:nvSpPr>
        <p:spPr/>
        <p:txBody>
          <a:bodyPr/>
          <a:lstStyle/>
          <a:p>
            <a:fld id="{82135E08-7882-4361-993D-8EF934DAC8F4}" type="datetimeFigureOut">
              <a:rPr lang="en-US" smtClean="0"/>
              <a:t>2/12/2021</a:t>
            </a:fld>
            <a:endParaRPr lang="en-US"/>
          </a:p>
        </p:txBody>
      </p:sp>
      <p:sp>
        <p:nvSpPr>
          <p:cNvPr id="5" name="Footer Placeholder 4">
            <a:extLst>
              <a:ext uri="{FF2B5EF4-FFF2-40B4-BE49-F238E27FC236}">
                <a16:creationId xmlns:a16="http://schemas.microsoft.com/office/drawing/2014/main" id="{A0D68B70-729B-4714-894B-72CD5FBE31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3EC202-62A0-41EA-ADCF-ACC8E5B25190}"/>
              </a:ext>
            </a:extLst>
          </p:cNvPr>
          <p:cNvSpPr>
            <a:spLocks noGrp="1"/>
          </p:cNvSpPr>
          <p:nvPr>
            <p:ph type="sldNum" sz="quarter" idx="12"/>
          </p:nvPr>
        </p:nvSpPr>
        <p:spPr/>
        <p:txBody>
          <a:bodyPr/>
          <a:lstStyle/>
          <a:p>
            <a:fld id="{1DE3A694-312F-42C3-8D21-15AC8AB145D0}" type="slidenum">
              <a:rPr lang="en-US" smtClean="0"/>
              <a:t>‹#›</a:t>
            </a:fld>
            <a:endParaRPr lang="en-US"/>
          </a:p>
        </p:txBody>
      </p:sp>
    </p:spTree>
    <p:extLst>
      <p:ext uri="{BB962C8B-B14F-4D97-AF65-F5344CB8AC3E}">
        <p14:creationId xmlns:p14="http://schemas.microsoft.com/office/powerpoint/2010/main" val="3120001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143001"/>
            <a:ext cx="5689600" cy="4983163"/>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1"/>
            <a:ext cx="5689600" cy="4983163"/>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0896E7CA-6D64-49DC-B9FE-E4BAE5AA9D0C}"/>
              </a:ext>
            </a:extLst>
          </p:cNvPr>
          <p:cNvSpPr>
            <a:spLocks noGrp="1" noChangeArrowheads="1"/>
          </p:cNvSpPr>
          <p:nvPr>
            <p:ph type="dt" sz="half" idx="10"/>
          </p:nvPr>
        </p:nvSpPr>
        <p:spPr>
          <a:ln/>
        </p:spPr>
        <p:txBody>
          <a:bodyPr/>
          <a:lstStyle>
            <a:lvl1pPr>
              <a:defRPr/>
            </a:lvl1pPr>
          </a:lstStyle>
          <a:p>
            <a:pPr>
              <a:defRPr/>
            </a:pPr>
            <a:fld id="{6C93EAAF-2CE0-4B51-990F-41DEC77857A1}" type="datetime1">
              <a:rPr lang="en-US"/>
              <a:pPr>
                <a:defRPr/>
              </a:pPr>
              <a:t>2/12/2021</a:t>
            </a:fld>
            <a:endParaRPr lang="en-US"/>
          </a:p>
        </p:txBody>
      </p:sp>
      <p:sp>
        <p:nvSpPr>
          <p:cNvPr id="6" name="Rectangle 5">
            <a:extLst>
              <a:ext uri="{FF2B5EF4-FFF2-40B4-BE49-F238E27FC236}">
                <a16:creationId xmlns:a16="http://schemas.microsoft.com/office/drawing/2014/main" id="{6CD079EF-3348-44DE-AECC-96C1A9A098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EC3DB9D-72B0-42A4-83A7-07CBAAC8E414}"/>
              </a:ext>
            </a:extLst>
          </p:cNvPr>
          <p:cNvSpPr>
            <a:spLocks noGrp="1" noChangeArrowheads="1"/>
          </p:cNvSpPr>
          <p:nvPr>
            <p:ph type="sldNum" sz="quarter" idx="12"/>
          </p:nvPr>
        </p:nvSpPr>
        <p:spPr>
          <a:ln/>
        </p:spPr>
        <p:txBody>
          <a:bodyPr/>
          <a:lstStyle>
            <a:lvl1pPr>
              <a:defRPr/>
            </a:lvl1pPr>
          </a:lstStyle>
          <a:p>
            <a:fld id="{9DA2A950-12BA-4FD2-8ECC-A7DC11BAF966}" type="slidenum">
              <a:rPr lang="en-US" altLang="en-US"/>
              <a:pPr/>
              <a:t>‹#›</a:t>
            </a:fld>
            <a:endParaRPr lang="en-US" altLang="en-US"/>
          </a:p>
        </p:txBody>
      </p:sp>
    </p:spTree>
    <p:extLst>
      <p:ext uri="{BB962C8B-B14F-4D97-AF65-F5344CB8AC3E}">
        <p14:creationId xmlns:p14="http://schemas.microsoft.com/office/powerpoint/2010/main" val="28576388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4DD7A78-37A7-437D-A779-9794F69BC1FB}"/>
              </a:ext>
            </a:extLst>
          </p:cNvPr>
          <p:cNvSpPr>
            <a:spLocks noGrp="1" noChangeArrowheads="1"/>
          </p:cNvSpPr>
          <p:nvPr>
            <p:ph type="dt" sz="half" idx="10"/>
          </p:nvPr>
        </p:nvSpPr>
        <p:spPr>
          <a:ln/>
        </p:spPr>
        <p:txBody>
          <a:bodyPr/>
          <a:lstStyle>
            <a:lvl1pPr>
              <a:defRPr/>
            </a:lvl1pPr>
          </a:lstStyle>
          <a:p>
            <a:pPr>
              <a:defRPr/>
            </a:pPr>
            <a:fld id="{B1E42D0A-BCEB-4618-B123-48982F39D822}" type="datetime1">
              <a:rPr lang="en-US"/>
              <a:pPr>
                <a:defRPr/>
              </a:pPr>
              <a:t>2/12/2021</a:t>
            </a:fld>
            <a:endParaRPr lang="en-US"/>
          </a:p>
        </p:txBody>
      </p:sp>
      <p:sp>
        <p:nvSpPr>
          <p:cNvPr id="5" name="Rectangle 5">
            <a:extLst>
              <a:ext uri="{FF2B5EF4-FFF2-40B4-BE49-F238E27FC236}">
                <a16:creationId xmlns:a16="http://schemas.microsoft.com/office/drawing/2014/main" id="{B7090CD9-5666-460C-B297-89568BE092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35F14A3-E474-4BCB-9E9E-95A830F90602}"/>
              </a:ext>
            </a:extLst>
          </p:cNvPr>
          <p:cNvSpPr>
            <a:spLocks noGrp="1" noChangeArrowheads="1"/>
          </p:cNvSpPr>
          <p:nvPr>
            <p:ph type="sldNum" sz="quarter" idx="12"/>
          </p:nvPr>
        </p:nvSpPr>
        <p:spPr>
          <a:ln/>
        </p:spPr>
        <p:txBody>
          <a:bodyPr/>
          <a:lstStyle>
            <a:lvl1pPr>
              <a:defRPr/>
            </a:lvl1pPr>
          </a:lstStyle>
          <a:p>
            <a:fld id="{24002A78-462E-49A5-8759-83A269B32951}" type="slidenum">
              <a:rPr lang="en-US" altLang="en-US"/>
              <a:pPr/>
              <a:t>‹#›</a:t>
            </a:fld>
            <a:endParaRPr lang="en-US" altLang="en-US"/>
          </a:p>
        </p:txBody>
      </p:sp>
    </p:spTree>
    <p:extLst>
      <p:ext uri="{BB962C8B-B14F-4D97-AF65-F5344CB8AC3E}">
        <p14:creationId xmlns:p14="http://schemas.microsoft.com/office/powerpoint/2010/main" val="36925676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930400" y="5715000"/>
            <a:ext cx="7823200" cy="533400"/>
          </a:xfrm>
        </p:spPr>
        <p:txBody>
          <a:bodyPr/>
          <a:lstStyle>
            <a:lvl1pPr algn="ctr">
              <a:defRPr sz="2800" baseline="0">
                <a:solidFill>
                  <a:srgbClr val="C00000"/>
                </a:solidFill>
              </a:defRPr>
            </a:lvl1pPr>
          </a:lstStyle>
          <a:p>
            <a:r>
              <a:rPr lang="en-US" dirty="0"/>
              <a:t>Click to edit Master title style</a:t>
            </a:r>
          </a:p>
        </p:txBody>
      </p:sp>
      <p:sp>
        <p:nvSpPr>
          <p:cNvPr id="3075" name="Rectangle 3"/>
          <p:cNvSpPr>
            <a:spLocks noGrp="1" noChangeArrowheads="1"/>
          </p:cNvSpPr>
          <p:nvPr>
            <p:ph type="subTitle" idx="1"/>
          </p:nvPr>
        </p:nvSpPr>
        <p:spPr>
          <a:xfrm>
            <a:off x="1930400" y="6172200"/>
            <a:ext cx="7823200" cy="533400"/>
          </a:xfrm>
        </p:spPr>
        <p:txBody>
          <a:bodyPr/>
          <a:lstStyle>
            <a:lvl1pPr marL="0" indent="0" algn="ctr">
              <a:buFontTx/>
              <a:buNone/>
              <a:defRPr sz="2000"/>
            </a:lvl1pPr>
          </a:lstStyle>
          <a:p>
            <a:r>
              <a:rPr lang="en-US" dirty="0"/>
              <a:t>Click to edit Master subtitle style</a:t>
            </a:r>
          </a:p>
        </p:txBody>
      </p:sp>
      <p:sp>
        <p:nvSpPr>
          <p:cNvPr id="4" name="Rectangle 4">
            <a:extLst>
              <a:ext uri="{FF2B5EF4-FFF2-40B4-BE49-F238E27FC236}">
                <a16:creationId xmlns:a16="http://schemas.microsoft.com/office/drawing/2014/main" id="{E4018BE9-CF9E-4349-8823-3957C51A47D4}"/>
              </a:ext>
            </a:extLst>
          </p:cNvPr>
          <p:cNvSpPr>
            <a:spLocks noGrp="1" noChangeArrowheads="1"/>
          </p:cNvSpPr>
          <p:nvPr>
            <p:ph type="dt" sz="half" idx="10"/>
          </p:nvPr>
        </p:nvSpPr>
        <p:spPr>
          <a:xfrm>
            <a:off x="609600" y="6781800"/>
            <a:ext cx="2844800" cy="76200"/>
          </a:xfrm>
        </p:spPr>
        <p:txBody>
          <a:bodyPr/>
          <a:lstStyle>
            <a:lvl1pPr>
              <a:defRPr/>
            </a:lvl1pPr>
          </a:lstStyle>
          <a:p>
            <a:pPr>
              <a:defRPr/>
            </a:pPr>
            <a:fld id="{B434B9D9-3D63-4CB0-BAC8-07A99C435AD5}" type="datetime1">
              <a:rPr lang="en-US"/>
              <a:pPr>
                <a:defRPr/>
              </a:pPr>
              <a:t>2/12/2021</a:t>
            </a:fld>
            <a:endParaRPr lang="en-US"/>
          </a:p>
        </p:txBody>
      </p:sp>
      <p:sp>
        <p:nvSpPr>
          <p:cNvPr id="5" name="Rectangle 5">
            <a:extLst>
              <a:ext uri="{FF2B5EF4-FFF2-40B4-BE49-F238E27FC236}">
                <a16:creationId xmlns:a16="http://schemas.microsoft.com/office/drawing/2014/main" id="{9ADAC03B-EB8D-40AD-911D-2EA29B0BC012}"/>
              </a:ext>
            </a:extLst>
          </p:cNvPr>
          <p:cNvSpPr>
            <a:spLocks noGrp="1" noChangeArrowheads="1"/>
          </p:cNvSpPr>
          <p:nvPr>
            <p:ph type="ftr" sz="quarter" idx="11"/>
          </p:nvPr>
        </p:nvSpPr>
        <p:spPr>
          <a:xfrm>
            <a:off x="4165600" y="6781800"/>
            <a:ext cx="3860800" cy="76200"/>
          </a:xfrm>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656ACAD-1A32-437F-B30C-FECC45D782D7}"/>
              </a:ext>
            </a:extLst>
          </p:cNvPr>
          <p:cNvSpPr>
            <a:spLocks noGrp="1" noChangeArrowheads="1"/>
          </p:cNvSpPr>
          <p:nvPr>
            <p:ph type="sldNum" sz="quarter" idx="12"/>
          </p:nvPr>
        </p:nvSpPr>
        <p:spPr>
          <a:xfrm>
            <a:off x="8737600" y="6781800"/>
            <a:ext cx="2844800" cy="76200"/>
          </a:xfrm>
        </p:spPr>
        <p:txBody>
          <a:bodyPr/>
          <a:lstStyle>
            <a:lvl1pPr>
              <a:defRPr>
                <a:solidFill>
                  <a:schemeClr val="bg1"/>
                </a:solidFill>
              </a:defRPr>
            </a:lvl1pPr>
          </a:lstStyle>
          <a:p>
            <a:fld id="{53E976E3-8223-4131-88E3-8AA4809E68F8}" type="slidenum">
              <a:rPr lang="en-US" altLang="en-US"/>
              <a:pPr/>
              <a:t>‹#›</a:t>
            </a:fld>
            <a:endParaRPr lang="en-US" altLang="en-US"/>
          </a:p>
        </p:txBody>
      </p:sp>
    </p:spTree>
    <p:extLst>
      <p:ext uri="{BB962C8B-B14F-4D97-AF65-F5344CB8AC3E}">
        <p14:creationId xmlns:p14="http://schemas.microsoft.com/office/powerpoint/2010/main" val="1885529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556CB-7FFD-4C8D-909C-5A109549B2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28DB67-C792-4AD5-B878-12BE0D12CB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BDA9FB-8983-4E56-9F1B-F4156B2D5F82}"/>
              </a:ext>
            </a:extLst>
          </p:cNvPr>
          <p:cNvSpPr>
            <a:spLocks noGrp="1"/>
          </p:cNvSpPr>
          <p:nvPr>
            <p:ph type="dt" sz="half" idx="10"/>
          </p:nvPr>
        </p:nvSpPr>
        <p:spPr/>
        <p:txBody>
          <a:bodyPr/>
          <a:lstStyle/>
          <a:p>
            <a:fld id="{82135E08-7882-4361-993D-8EF934DAC8F4}" type="datetimeFigureOut">
              <a:rPr lang="en-US" smtClean="0"/>
              <a:t>2/12/2021</a:t>
            </a:fld>
            <a:endParaRPr lang="en-US"/>
          </a:p>
        </p:txBody>
      </p:sp>
      <p:sp>
        <p:nvSpPr>
          <p:cNvPr id="5" name="Footer Placeholder 4">
            <a:extLst>
              <a:ext uri="{FF2B5EF4-FFF2-40B4-BE49-F238E27FC236}">
                <a16:creationId xmlns:a16="http://schemas.microsoft.com/office/drawing/2014/main" id="{F503DA6E-7D96-42C3-8896-BD013143DC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C904E9-F121-41F1-8FDF-6B0BC6A36223}"/>
              </a:ext>
            </a:extLst>
          </p:cNvPr>
          <p:cNvSpPr>
            <a:spLocks noGrp="1"/>
          </p:cNvSpPr>
          <p:nvPr>
            <p:ph type="sldNum" sz="quarter" idx="12"/>
          </p:nvPr>
        </p:nvSpPr>
        <p:spPr/>
        <p:txBody>
          <a:bodyPr/>
          <a:lstStyle/>
          <a:p>
            <a:fld id="{1DE3A694-312F-42C3-8D21-15AC8AB145D0}" type="slidenum">
              <a:rPr lang="en-US" smtClean="0"/>
              <a:t>‹#›</a:t>
            </a:fld>
            <a:endParaRPr lang="en-US"/>
          </a:p>
        </p:txBody>
      </p:sp>
    </p:spTree>
    <p:extLst>
      <p:ext uri="{BB962C8B-B14F-4D97-AF65-F5344CB8AC3E}">
        <p14:creationId xmlns:p14="http://schemas.microsoft.com/office/powerpoint/2010/main" val="608335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00F20-1BD0-4573-A8B6-C146077866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A374D2-8C64-4423-8BB3-DDABD06B02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AD8E13-BC59-4D69-BD0F-A588B5CA3D9E}"/>
              </a:ext>
            </a:extLst>
          </p:cNvPr>
          <p:cNvSpPr>
            <a:spLocks noGrp="1"/>
          </p:cNvSpPr>
          <p:nvPr>
            <p:ph type="dt" sz="half" idx="10"/>
          </p:nvPr>
        </p:nvSpPr>
        <p:spPr/>
        <p:txBody>
          <a:bodyPr/>
          <a:lstStyle/>
          <a:p>
            <a:fld id="{82135E08-7882-4361-993D-8EF934DAC8F4}" type="datetimeFigureOut">
              <a:rPr lang="en-US" smtClean="0"/>
              <a:t>2/12/2021</a:t>
            </a:fld>
            <a:endParaRPr lang="en-US"/>
          </a:p>
        </p:txBody>
      </p:sp>
      <p:sp>
        <p:nvSpPr>
          <p:cNvPr id="5" name="Footer Placeholder 4">
            <a:extLst>
              <a:ext uri="{FF2B5EF4-FFF2-40B4-BE49-F238E27FC236}">
                <a16:creationId xmlns:a16="http://schemas.microsoft.com/office/drawing/2014/main" id="{46475B89-7B34-4204-A29E-2B0E3B9011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280629-D6B4-40C2-AA9D-165073D6EDB4}"/>
              </a:ext>
            </a:extLst>
          </p:cNvPr>
          <p:cNvSpPr>
            <a:spLocks noGrp="1"/>
          </p:cNvSpPr>
          <p:nvPr>
            <p:ph type="sldNum" sz="quarter" idx="12"/>
          </p:nvPr>
        </p:nvSpPr>
        <p:spPr/>
        <p:txBody>
          <a:bodyPr/>
          <a:lstStyle/>
          <a:p>
            <a:fld id="{1DE3A694-312F-42C3-8D21-15AC8AB145D0}" type="slidenum">
              <a:rPr lang="en-US" smtClean="0"/>
              <a:t>‹#›</a:t>
            </a:fld>
            <a:endParaRPr lang="en-US"/>
          </a:p>
        </p:txBody>
      </p:sp>
    </p:spTree>
    <p:extLst>
      <p:ext uri="{BB962C8B-B14F-4D97-AF65-F5344CB8AC3E}">
        <p14:creationId xmlns:p14="http://schemas.microsoft.com/office/powerpoint/2010/main" val="3010592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E517F-16FD-425C-82F5-5F369ADB1E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902FB6-F22E-4109-9907-800FD9A40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1819A4-9DB5-4FD6-A14F-701ED9A9AD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22AF05-EE46-4ABC-A001-9407BF690B3C}"/>
              </a:ext>
            </a:extLst>
          </p:cNvPr>
          <p:cNvSpPr>
            <a:spLocks noGrp="1"/>
          </p:cNvSpPr>
          <p:nvPr>
            <p:ph type="dt" sz="half" idx="10"/>
          </p:nvPr>
        </p:nvSpPr>
        <p:spPr/>
        <p:txBody>
          <a:bodyPr/>
          <a:lstStyle/>
          <a:p>
            <a:fld id="{82135E08-7882-4361-993D-8EF934DAC8F4}" type="datetimeFigureOut">
              <a:rPr lang="en-US" smtClean="0"/>
              <a:t>2/12/2021</a:t>
            </a:fld>
            <a:endParaRPr lang="en-US"/>
          </a:p>
        </p:txBody>
      </p:sp>
      <p:sp>
        <p:nvSpPr>
          <p:cNvPr id="6" name="Footer Placeholder 5">
            <a:extLst>
              <a:ext uri="{FF2B5EF4-FFF2-40B4-BE49-F238E27FC236}">
                <a16:creationId xmlns:a16="http://schemas.microsoft.com/office/drawing/2014/main" id="{574D65BB-8851-4430-BDEA-4DD9F2A353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DA405B-D377-48A1-8CCE-0F4933A6C1AC}"/>
              </a:ext>
            </a:extLst>
          </p:cNvPr>
          <p:cNvSpPr>
            <a:spLocks noGrp="1"/>
          </p:cNvSpPr>
          <p:nvPr>
            <p:ph type="sldNum" sz="quarter" idx="12"/>
          </p:nvPr>
        </p:nvSpPr>
        <p:spPr/>
        <p:txBody>
          <a:bodyPr/>
          <a:lstStyle/>
          <a:p>
            <a:fld id="{1DE3A694-312F-42C3-8D21-15AC8AB145D0}" type="slidenum">
              <a:rPr lang="en-US" smtClean="0"/>
              <a:t>‹#›</a:t>
            </a:fld>
            <a:endParaRPr lang="en-US"/>
          </a:p>
        </p:txBody>
      </p:sp>
    </p:spTree>
    <p:extLst>
      <p:ext uri="{BB962C8B-B14F-4D97-AF65-F5344CB8AC3E}">
        <p14:creationId xmlns:p14="http://schemas.microsoft.com/office/powerpoint/2010/main" val="1684570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13FDB-20E1-446E-9667-A219F91351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0E692B-3AD4-487B-865D-F522A0CAA9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805AA8-ECF9-41BC-BC41-E6ED102E3A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B97796-C732-481F-BCDA-6ED8E1FB9B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DDE6ED-9AFF-41C4-B443-0F45883F41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7B0011-83EE-4300-BD80-144AA1CD37FD}"/>
              </a:ext>
            </a:extLst>
          </p:cNvPr>
          <p:cNvSpPr>
            <a:spLocks noGrp="1"/>
          </p:cNvSpPr>
          <p:nvPr>
            <p:ph type="dt" sz="half" idx="10"/>
          </p:nvPr>
        </p:nvSpPr>
        <p:spPr/>
        <p:txBody>
          <a:bodyPr/>
          <a:lstStyle/>
          <a:p>
            <a:fld id="{82135E08-7882-4361-993D-8EF934DAC8F4}" type="datetimeFigureOut">
              <a:rPr lang="en-US" smtClean="0"/>
              <a:t>2/12/2021</a:t>
            </a:fld>
            <a:endParaRPr lang="en-US"/>
          </a:p>
        </p:txBody>
      </p:sp>
      <p:sp>
        <p:nvSpPr>
          <p:cNvPr id="8" name="Footer Placeholder 7">
            <a:extLst>
              <a:ext uri="{FF2B5EF4-FFF2-40B4-BE49-F238E27FC236}">
                <a16:creationId xmlns:a16="http://schemas.microsoft.com/office/drawing/2014/main" id="{2C0CF8C3-FA7D-49F9-8477-17F792A4A8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890DB16-F8B2-4BCE-986B-15FE2190F89A}"/>
              </a:ext>
            </a:extLst>
          </p:cNvPr>
          <p:cNvSpPr>
            <a:spLocks noGrp="1"/>
          </p:cNvSpPr>
          <p:nvPr>
            <p:ph type="sldNum" sz="quarter" idx="12"/>
          </p:nvPr>
        </p:nvSpPr>
        <p:spPr/>
        <p:txBody>
          <a:bodyPr/>
          <a:lstStyle/>
          <a:p>
            <a:fld id="{1DE3A694-312F-42C3-8D21-15AC8AB145D0}" type="slidenum">
              <a:rPr lang="en-US" smtClean="0"/>
              <a:t>‹#›</a:t>
            </a:fld>
            <a:endParaRPr lang="en-US"/>
          </a:p>
        </p:txBody>
      </p:sp>
    </p:spTree>
    <p:extLst>
      <p:ext uri="{BB962C8B-B14F-4D97-AF65-F5344CB8AC3E}">
        <p14:creationId xmlns:p14="http://schemas.microsoft.com/office/powerpoint/2010/main" val="756205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B47DF-63C3-4333-ACD3-4E1E793CE2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505670-9A70-4987-932E-6546A8AD5642}"/>
              </a:ext>
            </a:extLst>
          </p:cNvPr>
          <p:cNvSpPr>
            <a:spLocks noGrp="1"/>
          </p:cNvSpPr>
          <p:nvPr>
            <p:ph type="dt" sz="half" idx="10"/>
          </p:nvPr>
        </p:nvSpPr>
        <p:spPr/>
        <p:txBody>
          <a:bodyPr/>
          <a:lstStyle/>
          <a:p>
            <a:fld id="{82135E08-7882-4361-993D-8EF934DAC8F4}" type="datetimeFigureOut">
              <a:rPr lang="en-US" smtClean="0"/>
              <a:t>2/12/2021</a:t>
            </a:fld>
            <a:endParaRPr lang="en-US"/>
          </a:p>
        </p:txBody>
      </p:sp>
      <p:sp>
        <p:nvSpPr>
          <p:cNvPr id="4" name="Footer Placeholder 3">
            <a:extLst>
              <a:ext uri="{FF2B5EF4-FFF2-40B4-BE49-F238E27FC236}">
                <a16:creationId xmlns:a16="http://schemas.microsoft.com/office/drawing/2014/main" id="{CC50A799-9E74-4306-AF03-6CF115BE3A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25B602-89C6-4AFF-B442-786A1975D919}"/>
              </a:ext>
            </a:extLst>
          </p:cNvPr>
          <p:cNvSpPr>
            <a:spLocks noGrp="1"/>
          </p:cNvSpPr>
          <p:nvPr>
            <p:ph type="sldNum" sz="quarter" idx="12"/>
          </p:nvPr>
        </p:nvSpPr>
        <p:spPr/>
        <p:txBody>
          <a:bodyPr/>
          <a:lstStyle/>
          <a:p>
            <a:fld id="{1DE3A694-312F-42C3-8D21-15AC8AB145D0}" type="slidenum">
              <a:rPr lang="en-US" smtClean="0"/>
              <a:t>‹#›</a:t>
            </a:fld>
            <a:endParaRPr lang="en-US"/>
          </a:p>
        </p:txBody>
      </p:sp>
    </p:spTree>
    <p:extLst>
      <p:ext uri="{BB962C8B-B14F-4D97-AF65-F5344CB8AC3E}">
        <p14:creationId xmlns:p14="http://schemas.microsoft.com/office/powerpoint/2010/main" val="1231753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B0BCA5-18AD-4D4C-B82F-9D7B453E7CE0}"/>
              </a:ext>
            </a:extLst>
          </p:cNvPr>
          <p:cNvSpPr>
            <a:spLocks noGrp="1"/>
          </p:cNvSpPr>
          <p:nvPr>
            <p:ph type="dt" sz="half" idx="10"/>
          </p:nvPr>
        </p:nvSpPr>
        <p:spPr/>
        <p:txBody>
          <a:bodyPr/>
          <a:lstStyle/>
          <a:p>
            <a:fld id="{82135E08-7882-4361-993D-8EF934DAC8F4}" type="datetimeFigureOut">
              <a:rPr lang="en-US" smtClean="0"/>
              <a:t>2/12/2021</a:t>
            </a:fld>
            <a:endParaRPr lang="en-US"/>
          </a:p>
        </p:txBody>
      </p:sp>
      <p:sp>
        <p:nvSpPr>
          <p:cNvPr id="3" name="Footer Placeholder 2">
            <a:extLst>
              <a:ext uri="{FF2B5EF4-FFF2-40B4-BE49-F238E27FC236}">
                <a16:creationId xmlns:a16="http://schemas.microsoft.com/office/drawing/2014/main" id="{C0B1B3C8-B5ED-4E22-ABE9-FF114F7D84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B34DF7-974A-4406-8EE3-2C1281EE89DB}"/>
              </a:ext>
            </a:extLst>
          </p:cNvPr>
          <p:cNvSpPr>
            <a:spLocks noGrp="1"/>
          </p:cNvSpPr>
          <p:nvPr>
            <p:ph type="sldNum" sz="quarter" idx="12"/>
          </p:nvPr>
        </p:nvSpPr>
        <p:spPr/>
        <p:txBody>
          <a:bodyPr/>
          <a:lstStyle/>
          <a:p>
            <a:fld id="{1DE3A694-312F-42C3-8D21-15AC8AB145D0}" type="slidenum">
              <a:rPr lang="en-US" smtClean="0"/>
              <a:t>‹#›</a:t>
            </a:fld>
            <a:endParaRPr lang="en-US"/>
          </a:p>
        </p:txBody>
      </p:sp>
    </p:spTree>
    <p:extLst>
      <p:ext uri="{BB962C8B-B14F-4D97-AF65-F5344CB8AC3E}">
        <p14:creationId xmlns:p14="http://schemas.microsoft.com/office/powerpoint/2010/main" val="46178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69B4C-3F38-4D8C-A78C-561655771E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AF0531-753F-45C9-BBE0-B42DF748BD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E1840B-33BA-4796-8990-50F9438A40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E6BC7F-EBDA-4483-8124-31EA2AAD159D}"/>
              </a:ext>
            </a:extLst>
          </p:cNvPr>
          <p:cNvSpPr>
            <a:spLocks noGrp="1"/>
          </p:cNvSpPr>
          <p:nvPr>
            <p:ph type="dt" sz="half" idx="10"/>
          </p:nvPr>
        </p:nvSpPr>
        <p:spPr/>
        <p:txBody>
          <a:bodyPr/>
          <a:lstStyle/>
          <a:p>
            <a:fld id="{82135E08-7882-4361-993D-8EF934DAC8F4}" type="datetimeFigureOut">
              <a:rPr lang="en-US" smtClean="0"/>
              <a:t>2/12/2021</a:t>
            </a:fld>
            <a:endParaRPr lang="en-US"/>
          </a:p>
        </p:txBody>
      </p:sp>
      <p:sp>
        <p:nvSpPr>
          <p:cNvPr id="6" name="Footer Placeholder 5">
            <a:extLst>
              <a:ext uri="{FF2B5EF4-FFF2-40B4-BE49-F238E27FC236}">
                <a16:creationId xmlns:a16="http://schemas.microsoft.com/office/drawing/2014/main" id="{34EF3310-F7D8-46ED-989B-511679E051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EAA9ED-D8ED-42B2-8A8A-40C25178B9FB}"/>
              </a:ext>
            </a:extLst>
          </p:cNvPr>
          <p:cNvSpPr>
            <a:spLocks noGrp="1"/>
          </p:cNvSpPr>
          <p:nvPr>
            <p:ph type="sldNum" sz="quarter" idx="12"/>
          </p:nvPr>
        </p:nvSpPr>
        <p:spPr/>
        <p:txBody>
          <a:bodyPr/>
          <a:lstStyle/>
          <a:p>
            <a:fld id="{1DE3A694-312F-42C3-8D21-15AC8AB145D0}" type="slidenum">
              <a:rPr lang="en-US" smtClean="0"/>
              <a:t>‹#›</a:t>
            </a:fld>
            <a:endParaRPr lang="en-US"/>
          </a:p>
        </p:txBody>
      </p:sp>
    </p:spTree>
    <p:extLst>
      <p:ext uri="{BB962C8B-B14F-4D97-AF65-F5344CB8AC3E}">
        <p14:creationId xmlns:p14="http://schemas.microsoft.com/office/powerpoint/2010/main" val="3611846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A2A93-7417-46A2-8586-8E394B8C8B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F1B51A-9796-4016-921B-D2EB28B61E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7372F9-1C3C-4FBA-85DA-C872CD61FB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88B7FF-F592-4E18-94E3-70473128CBA4}"/>
              </a:ext>
            </a:extLst>
          </p:cNvPr>
          <p:cNvSpPr>
            <a:spLocks noGrp="1"/>
          </p:cNvSpPr>
          <p:nvPr>
            <p:ph type="dt" sz="half" idx="10"/>
          </p:nvPr>
        </p:nvSpPr>
        <p:spPr/>
        <p:txBody>
          <a:bodyPr/>
          <a:lstStyle/>
          <a:p>
            <a:fld id="{82135E08-7882-4361-993D-8EF934DAC8F4}" type="datetimeFigureOut">
              <a:rPr lang="en-US" smtClean="0"/>
              <a:t>2/12/2021</a:t>
            </a:fld>
            <a:endParaRPr lang="en-US"/>
          </a:p>
        </p:txBody>
      </p:sp>
      <p:sp>
        <p:nvSpPr>
          <p:cNvPr id="6" name="Footer Placeholder 5">
            <a:extLst>
              <a:ext uri="{FF2B5EF4-FFF2-40B4-BE49-F238E27FC236}">
                <a16:creationId xmlns:a16="http://schemas.microsoft.com/office/drawing/2014/main" id="{C0AD0C58-6790-4873-97D9-40A76C6240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311FDB-2659-4270-A9A3-C66F46FFF16C}"/>
              </a:ext>
            </a:extLst>
          </p:cNvPr>
          <p:cNvSpPr>
            <a:spLocks noGrp="1"/>
          </p:cNvSpPr>
          <p:nvPr>
            <p:ph type="sldNum" sz="quarter" idx="12"/>
          </p:nvPr>
        </p:nvSpPr>
        <p:spPr/>
        <p:txBody>
          <a:bodyPr/>
          <a:lstStyle/>
          <a:p>
            <a:fld id="{1DE3A694-312F-42C3-8D21-15AC8AB145D0}" type="slidenum">
              <a:rPr lang="en-US" smtClean="0"/>
              <a:t>‹#›</a:t>
            </a:fld>
            <a:endParaRPr lang="en-US"/>
          </a:p>
        </p:txBody>
      </p:sp>
    </p:spTree>
    <p:extLst>
      <p:ext uri="{BB962C8B-B14F-4D97-AF65-F5344CB8AC3E}">
        <p14:creationId xmlns:p14="http://schemas.microsoft.com/office/powerpoint/2010/main" val="4163877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362625-BC97-4D69-8995-50A07832C4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AFD3FA-13BA-496C-9F09-05CDB4CA50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8EC7FA-BD50-4F6E-BFF1-3AB6FB573C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135E08-7882-4361-993D-8EF934DAC8F4}" type="datetimeFigureOut">
              <a:rPr lang="en-US" smtClean="0"/>
              <a:t>2/12/2021</a:t>
            </a:fld>
            <a:endParaRPr lang="en-US"/>
          </a:p>
        </p:txBody>
      </p:sp>
      <p:sp>
        <p:nvSpPr>
          <p:cNvPr id="5" name="Footer Placeholder 4">
            <a:extLst>
              <a:ext uri="{FF2B5EF4-FFF2-40B4-BE49-F238E27FC236}">
                <a16:creationId xmlns:a16="http://schemas.microsoft.com/office/drawing/2014/main" id="{3D27B8CA-55CA-4316-A91B-3ECFF2CEAB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7C6F7B-C820-4267-A189-C54486FE93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E3A694-312F-42C3-8D21-15AC8AB145D0}" type="slidenum">
              <a:rPr lang="en-US" smtClean="0"/>
              <a:t>‹#›</a:t>
            </a:fld>
            <a:endParaRPr lang="en-US"/>
          </a:p>
        </p:txBody>
      </p:sp>
    </p:spTree>
    <p:extLst>
      <p:ext uri="{BB962C8B-B14F-4D97-AF65-F5344CB8AC3E}">
        <p14:creationId xmlns:p14="http://schemas.microsoft.com/office/powerpoint/2010/main" val="3719861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B34660F-6A74-41F7-97BC-2047C0DCB642}"/>
              </a:ext>
            </a:extLst>
          </p:cNvPr>
          <p:cNvSpPr>
            <a:spLocks noGrp="1" noChangeArrowheads="1"/>
          </p:cNvSpPr>
          <p:nvPr>
            <p:ph type="title"/>
          </p:nvPr>
        </p:nvSpPr>
        <p:spPr bwMode="auto">
          <a:xfrm>
            <a:off x="1422400" y="152400"/>
            <a:ext cx="10464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FB21963-A234-4871-B207-CCDE2A2533FB}"/>
              </a:ext>
            </a:extLst>
          </p:cNvPr>
          <p:cNvSpPr>
            <a:spLocks noGrp="1" noChangeArrowheads="1"/>
          </p:cNvSpPr>
          <p:nvPr>
            <p:ph type="body" idx="1"/>
          </p:nvPr>
        </p:nvSpPr>
        <p:spPr bwMode="auto">
          <a:xfrm>
            <a:off x="304800" y="1143001"/>
            <a:ext cx="11582400" cy="498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911A927-E583-4EA2-9384-E40632FAF00F}"/>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latin typeface="+mn-lt"/>
                <a:cs typeface="+mn-cs"/>
              </a:defRPr>
            </a:lvl1pPr>
          </a:lstStyle>
          <a:p>
            <a:pPr>
              <a:defRPr/>
            </a:pPr>
            <a:fld id="{54F72712-070E-4B06-A58B-E3EA43F52E39}" type="datetime1">
              <a:rPr lang="en-US"/>
              <a:pPr>
                <a:defRPr/>
              </a:pPr>
              <a:t>2/12/2021</a:t>
            </a:fld>
            <a:endParaRPr lang="en-US"/>
          </a:p>
        </p:txBody>
      </p:sp>
      <p:sp>
        <p:nvSpPr>
          <p:cNvPr id="1029" name="Rectangle 5">
            <a:extLst>
              <a:ext uri="{FF2B5EF4-FFF2-40B4-BE49-F238E27FC236}">
                <a16:creationId xmlns:a16="http://schemas.microsoft.com/office/drawing/2014/main" id="{C9A9F305-09A5-43C6-930B-7C1623F6C6CA}"/>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cs typeface="+mn-cs"/>
              </a:defRPr>
            </a:lvl1pPr>
          </a:lstStyle>
          <a:p>
            <a:pPr>
              <a:defRPr/>
            </a:pPr>
            <a:endParaRPr lang="en-US"/>
          </a:p>
        </p:txBody>
      </p:sp>
      <p:sp>
        <p:nvSpPr>
          <p:cNvPr id="1030" name="Rectangle 6">
            <a:extLst>
              <a:ext uri="{FF2B5EF4-FFF2-40B4-BE49-F238E27FC236}">
                <a16:creationId xmlns:a16="http://schemas.microsoft.com/office/drawing/2014/main" id="{DCB7315A-BE1B-41D6-8128-DB85FBDD8954}"/>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28F4B01-E09D-4A0E-AFCB-9C2D6E1F082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39" r:id="rId1"/>
    <p:sldLayoutId id="2147483937" r:id="rId2"/>
    <p:sldLayoutId id="2147483947" r:id="rId3"/>
  </p:sldLayoutIdLst>
  <p:hf hdr="0" ftr="0" dt="0"/>
  <p:txStyles>
    <p:titleStyle>
      <a:lvl1pPr algn="l" rtl="0" eaLnBrk="0" fontAlgn="base" hangingPunct="0">
        <a:spcBef>
          <a:spcPct val="0"/>
        </a:spcBef>
        <a:spcAft>
          <a:spcPct val="0"/>
        </a:spcAft>
        <a:defRPr sz="3200" b="1">
          <a:solidFill>
            <a:schemeClr val="accent1"/>
          </a:solidFill>
          <a:latin typeface="+mj-lt"/>
          <a:ea typeface="+mj-ea"/>
          <a:cs typeface="+mj-cs"/>
        </a:defRPr>
      </a:lvl1pPr>
      <a:lvl2pPr algn="l" rtl="0" eaLnBrk="0" fontAlgn="base" hangingPunct="0">
        <a:spcBef>
          <a:spcPct val="0"/>
        </a:spcBef>
        <a:spcAft>
          <a:spcPct val="0"/>
        </a:spcAft>
        <a:defRPr sz="3200" b="1">
          <a:solidFill>
            <a:schemeClr val="accent1"/>
          </a:solidFill>
          <a:latin typeface="Arial" charset="0"/>
        </a:defRPr>
      </a:lvl2pPr>
      <a:lvl3pPr algn="l" rtl="0" eaLnBrk="0" fontAlgn="base" hangingPunct="0">
        <a:spcBef>
          <a:spcPct val="0"/>
        </a:spcBef>
        <a:spcAft>
          <a:spcPct val="0"/>
        </a:spcAft>
        <a:defRPr sz="3200" b="1">
          <a:solidFill>
            <a:schemeClr val="accent1"/>
          </a:solidFill>
          <a:latin typeface="Arial" charset="0"/>
        </a:defRPr>
      </a:lvl3pPr>
      <a:lvl4pPr algn="l" rtl="0" eaLnBrk="0" fontAlgn="base" hangingPunct="0">
        <a:spcBef>
          <a:spcPct val="0"/>
        </a:spcBef>
        <a:spcAft>
          <a:spcPct val="0"/>
        </a:spcAft>
        <a:defRPr sz="3200" b="1">
          <a:solidFill>
            <a:schemeClr val="accent1"/>
          </a:solidFill>
          <a:latin typeface="Arial" charset="0"/>
        </a:defRPr>
      </a:lvl4pPr>
      <a:lvl5pPr algn="l" rtl="0" eaLnBrk="0" fontAlgn="base" hangingPunct="0">
        <a:spcBef>
          <a:spcPct val="0"/>
        </a:spcBef>
        <a:spcAft>
          <a:spcPct val="0"/>
        </a:spcAft>
        <a:defRPr sz="3200" b="1">
          <a:solidFill>
            <a:schemeClr val="accent1"/>
          </a:solidFill>
          <a:latin typeface="Arial" charset="0"/>
        </a:defRPr>
      </a:lvl5pPr>
      <a:lvl6pPr marL="457200" algn="l" rtl="0" eaLnBrk="1" fontAlgn="base" hangingPunct="1">
        <a:spcBef>
          <a:spcPct val="0"/>
        </a:spcBef>
        <a:spcAft>
          <a:spcPct val="0"/>
        </a:spcAft>
        <a:defRPr sz="3200" b="1">
          <a:solidFill>
            <a:schemeClr val="accent1"/>
          </a:solidFill>
          <a:latin typeface="Arial" charset="0"/>
        </a:defRPr>
      </a:lvl6pPr>
      <a:lvl7pPr marL="914400" algn="l" rtl="0" eaLnBrk="1" fontAlgn="base" hangingPunct="1">
        <a:spcBef>
          <a:spcPct val="0"/>
        </a:spcBef>
        <a:spcAft>
          <a:spcPct val="0"/>
        </a:spcAft>
        <a:defRPr sz="3200" b="1">
          <a:solidFill>
            <a:schemeClr val="accent1"/>
          </a:solidFill>
          <a:latin typeface="Arial" charset="0"/>
        </a:defRPr>
      </a:lvl7pPr>
      <a:lvl8pPr marL="1371600" algn="l" rtl="0" eaLnBrk="1" fontAlgn="base" hangingPunct="1">
        <a:spcBef>
          <a:spcPct val="0"/>
        </a:spcBef>
        <a:spcAft>
          <a:spcPct val="0"/>
        </a:spcAft>
        <a:defRPr sz="3200" b="1">
          <a:solidFill>
            <a:schemeClr val="accent1"/>
          </a:solidFill>
          <a:latin typeface="Arial" charset="0"/>
        </a:defRPr>
      </a:lvl8pPr>
      <a:lvl9pPr marL="1828800" algn="l" rtl="0" eaLnBrk="1" fontAlgn="base" hangingPunct="1">
        <a:spcBef>
          <a:spcPct val="0"/>
        </a:spcBef>
        <a:spcAft>
          <a:spcPct val="0"/>
        </a:spcAft>
        <a:defRPr sz="3200" b="1">
          <a:solidFill>
            <a:schemeClr val="accent1"/>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MetaEthics"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B39A6FAB-6A32-4430-AAB3-94FEE9740E8E}"/>
              </a:ext>
            </a:extLst>
          </p:cNvPr>
          <p:cNvSpPr>
            <a:spLocks noGrp="1"/>
          </p:cNvSpPr>
          <p:nvPr>
            <p:ph type="ctrTitle"/>
          </p:nvPr>
        </p:nvSpPr>
        <p:spPr>
          <a:xfrm>
            <a:off x="3581400" y="914400"/>
            <a:ext cx="4191000" cy="3124200"/>
          </a:xfrm>
        </p:spPr>
        <p:txBody>
          <a:bodyPr/>
          <a:lstStyle/>
          <a:p>
            <a:r>
              <a:rPr lang="en-US" altLang="en-US" sz="4800" dirty="0">
                <a:solidFill>
                  <a:schemeClr val="accent4"/>
                </a:solidFill>
              </a:rPr>
              <a:t>An </a:t>
            </a:r>
            <a:br>
              <a:rPr lang="en-US" altLang="en-US" sz="4800" dirty="0">
                <a:solidFill>
                  <a:schemeClr val="accent4"/>
                </a:solidFill>
              </a:rPr>
            </a:br>
            <a:r>
              <a:rPr lang="en-US" altLang="en-US" sz="4800" dirty="0">
                <a:solidFill>
                  <a:schemeClr val="accent4"/>
                </a:solidFill>
              </a:rPr>
              <a:t>Introduction </a:t>
            </a:r>
            <a:br>
              <a:rPr lang="en-US" altLang="en-US" sz="4800" dirty="0">
                <a:solidFill>
                  <a:schemeClr val="accent4"/>
                </a:solidFill>
              </a:rPr>
            </a:br>
            <a:r>
              <a:rPr lang="en-US" altLang="en-US" sz="4800" dirty="0">
                <a:solidFill>
                  <a:schemeClr val="accent4"/>
                </a:solidFill>
              </a:rPr>
              <a:t>to Ethics</a:t>
            </a:r>
          </a:p>
        </p:txBody>
      </p:sp>
      <p:sp>
        <p:nvSpPr>
          <p:cNvPr id="3075" name="Subtitle 2">
            <a:extLst>
              <a:ext uri="{FF2B5EF4-FFF2-40B4-BE49-F238E27FC236}">
                <a16:creationId xmlns:a16="http://schemas.microsoft.com/office/drawing/2014/main" id="{99A4D06D-DB32-4BD8-86A8-1535D5A08D3D}"/>
              </a:ext>
            </a:extLst>
          </p:cNvPr>
          <p:cNvSpPr>
            <a:spLocks noGrp="1"/>
          </p:cNvSpPr>
          <p:nvPr>
            <p:ph type="subTitle" idx="1"/>
          </p:nvPr>
        </p:nvSpPr>
        <p:spPr/>
        <p:txBody>
          <a:bodyPr/>
          <a:lstStyle/>
          <a:p>
            <a:r>
              <a:rPr lang="en-US" altLang="en-US"/>
              <a:t>Jim Sutherland, PhD</a:t>
            </a:r>
          </a:p>
        </p:txBody>
      </p:sp>
      <p:sp>
        <p:nvSpPr>
          <p:cNvPr id="5" name="Slide Number Placeholder 4">
            <a:extLst>
              <a:ext uri="{FF2B5EF4-FFF2-40B4-BE49-F238E27FC236}">
                <a16:creationId xmlns:a16="http://schemas.microsoft.com/office/drawing/2014/main" id="{DCF1C8ED-DD4D-46ED-935E-EC4137B425C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6120B58-B4BC-49BA-9434-435B7F860AD9}" type="slidenum">
              <a:rPr lang="en-US" altLang="en-US">
                <a:solidFill>
                  <a:schemeClr val="bg1"/>
                </a:solidFill>
              </a:rPr>
              <a:pPr eaLnBrk="1" hangingPunct="1"/>
              <a:t>1</a:t>
            </a:fld>
            <a:endParaRPr lang="en-US" altLang="en-US">
              <a:solidFill>
                <a:schemeClr val="bg1"/>
              </a:solidFill>
            </a:endParaRPr>
          </a:p>
        </p:txBody>
      </p:sp>
    </p:spTree>
    <p:extLst>
      <p:ext uri="{BB962C8B-B14F-4D97-AF65-F5344CB8AC3E}">
        <p14:creationId xmlns:p14="http://schemas.microsoft.com/office/powerpoint/2010/main" val="3058619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CC677C70-37D4-47C6-BF12-D61DB5B8483C}"/>
              </a:ext>
            </a:extLst>
          </p:cNvPr>
          <p:cNvSpPr>
            <a:spLocks noGrp="1"/>
          </p:cNvSpPr>
          <p:nvPr>
            <p:ph type="title"/>
          </p:nvPr>
        </p:nvSpPr>
        <p:spPr/>
        <p:txBody>
          <a:bodyPr/>
          <a:lstStyle/>
          <a:p>
            <a:r>
              <a:rPr lang="en-US" altLang="en-US"/>
              <a:t>Philosophical ethics--Assumptions</a:t>
            </a:r>
          </a:p>
        </p:txBody>
      </p:sp>
      <p:sp>
        <p:nvSpPr>
          <p:cNvPr id="12291" name="Content Placeholder 2">
            <a:extLst>
              <a:ext uri="{FF2B5EF4-FFF2-40B4-BE49-F238E27FC236}">
                <a16:creationId xmlns:a16="http://schemas.microsoft.com/office/drawing/2014/main" id="{C7541A5F-A386-4014-8E69-874C1178A0A4}"/>
              </a:ext>
            </a:extLst>
          </p:cNvPr>
          <p:cNvSpPr>
            <a:spLocks noGrp="1"/>
          </p:cNvSpPr>
          <p:nvPr>
            <p:ph idx="1"/>
          </p:nvPr>
        </p:nvSpPr>
        <p:spPr>
          <a:xfrm>
            <a:off x="1066800" y="1143001"/>
            <a:ext cx="10058400" cy="4983163"/>
          </a:xfrm>
        </p:spPr>
        <p:txBody>
          <a:bodyPr/>
          <a:lstStyle/>
          <a:p>
            <a:r>
              <a:rPr lang="en-US" altLang="en-US" dirty="0"/>
              <a:t>Assumes that humans are basically good, and can be more ethical. </a:t>
            </a:r>
          </a:p>
          <a:p>
            <a:r>
              <a:rPr lang="en-US" altLang="en-US" dirty="0"/>
              <a:t>Reason is a sufficient basis for developing ethics.</a:t>
            </a:r>
          </a:p>
          <a:p>
            <a:r>
              <a:rPr lang="en-US" altLang="en-US" dirty="0"/>
              <a:t>Humans are accountable only to other humans.</a:t>
            </a:r>
          </a:p>
        </p:txBody>
      </p:sp>
      <p:sp>
        <p:nvSpPr>
          <p:cNvPr id="4" name="Slide Number Placeholder 3">
            <a:extLst>
              <a:ext uri="{FF2B5EF4-FFF2-40B4-BE49-F238E27FC236}">
                <a16:creationId xmlns:a16="http://schemas.microsoft.com/office/drawing/2014/main" id="{A3210B5B-E601-4D22-AAC0-D9B5AC1D7E7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696F6BB-E961-4FB0-9E31-6108EA9F1E50}" type="slidenum">
              <a:rPr lang="en-US" altLang="en-US"/>
              <a:pPr eaLnBrk="1" hangingPunct="1"/>
              <a:t>10</a:t>
            </a:fld>
            <a:endParaRPr lang="en-US" altLang="en-US"/>
          </a:p>
        </p:txBody>
      </p:sp>
    </p:spTree>
    <p:extLst>
      <p:ext uri="{BB962C8B-B14F-4D97-AF65-F5344CB8AC3E}">
        <p14:creationId xmlns:p14="http://schemas.microsoft.com/office/powerpoint/2010/main" val="3732521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1A838C25-CC88-4604-8D4B-8C351730EADD}"/>
              </a:ext>
            </a:extLst>
          </p:cNvPr>
          <p:cNvSpPr>
            <a:spLocks noGrp="1"/>
          </p:cNvSpPr>
          <p:nvPr>
            <p:ph type="title"/>
          </p:nvPr>
        </p:nvSpPr>
        <p:spPr/>
        <p:txBody>
          <a:bodyPr/>
          <a:lstStyle/>
          <a:p>
            <a:r>
              <a:rPr lang="en-US" altLang="en-US"/>
              <a:t>Philosophical ethics--Assumptions</a:t>
            </a:r>
          </a:p>
        </p:txBody>
      </p:sp>
      <p:sp>
        <p:nvSpPr>
          <p:cNvPr id="13315" name="Content Placeholder 2">
            <a:extLst>
              <a:ext uri="{FF2B5EF4-FFF2-40B4-BE49-F238E27FC236}">
                <a16:creationId xmlns:a16="http://schemas.microsoft.com/office/drawing/2014/main" id="{18D58AB0-1422-45DE-96C6-1FF8A15C4F39}"/>
              </a:ext>
            </a:extLst>
          </p:cNvPr>
          <p:cNvSpPr>
            <a:spLocks noGrp="1"/>
          </p:cNvSpPr>
          <p:nvPr>
            <p:ph idx="1"/>
          </p:nvPr>
        </p:nvSpPr>
        <p:spPr>
          <a:xfrm>
            <a:off x="1066800" y="1143001"/>
            <a:ext cx="10058400" cy="4983163"/>
          </a:xfrm>
        </p:spPr>
        <p:txBody>
          <a:bodyPr/>
          <a:lstStyle/>
          <a:p>
            <a:r>
              <a:rPr lang="en-US" altLang="en-US" dirty="0"/>
              <a:t>Carl F.H. Henry noted these assumptions:</a:t>
            </a:r>
          </a:p>
          <a:p>
            <a:pPr marL="914400" lvl="1" indent="-457200">
              <a:lnSpc>
                <a:spcPct val="150000"/>
              </a:lnSpc>
              <a:buFontTx/>
              <a:buAutoNum type="arabicPeriod"/>
            </a:pPr>
            <a:r>
              <a:rPr lang="en-US" altLang="en-US" sz="2800" dirty="0"/>
              <a:t>“nature is the ultimate reality”</a:t>
            </a:r>
          </a:p>
          <a:p>
            <a:pPr marL="914400" lvl="1" indent="-457200">
              <a:lnSpc>
                <a:spcPct val="150000"/>
              </a:lnSpc>
              <a:buFontTx/>
              <a:buAutoNum type="arabicPeriod"/>
            </a:pPr>
            <a:r>
              <a:rPr lang="en-US" altLang="en-US" sz="2800" dirty="0"/>
              <a:t>Humans are essentially animals.</a:t>
            </a:r>
          </a:p>
          <a:p>
            <a:pPr marL="914400" lvl="1" indent="-457200">
              <a:lnSpc>
                <a:spcPct val="150000"/>
              </a:lnSpc>
              <a:buFontTx/>
              <a:buAutoNum type="arabicPeriod"/>
            </a:pPr>
            <a:r>
              <a:rPr lang="en-US" altLang="en-US" sz="2800" dirty="0"/>
              <a:t>“truth and right are intrinsically time-bound and changing”</a:t>
            </a:r>
          </a:p>
          <a:p>
            <a:endParaRPr lang="en-US" altLang="en-US" dirty="0"/>
          </a:p>
          <a:p>
            <a:pPr>
              <a:buFontTx/>
              <a:buNone/>
            </a:pPr>
            <a:r>
              <a:rPr lang="en-US" altLang="en-US" sz="1800" dirty="0"/>
              <a:t>Carl F. H. Henry, Christian Personal Ethics, 1957, p. 23</a:t>
            </a:r>
          </a:p>
          <a:p>
            <a:pPr marL="914400" lvl="1" indent="-457200"/>
            <a:endParaRPr lang="en-US" altLang="en-US" dirty="0"/>
          </a:p>
        </p:txBody>
      </p:sp>
      <p:sp>
        <p:nvSpPr>
          <p:cNvPr id="4" name="Slide Number Placeholder 3">
            <a:extLst>
              <a:ext uri="{FF2B5EF4-FFF2-40B4-BE49-F238E27FC236}">
                <a16:creationId xmlns:a16="http://schemas.microsoft.com/office/drawing/2014/main" id="{4D9D5DB4-8AC8-4798-8AED-FBAF524B6A8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348AD64-01BC-4043-BBD4-D52E077FB035}" type="slidenum">
              <a:rPr lang="en-US" altLang="en-US"/>
              <a:pPr eaLnBrk="1" hangingPunct="1"/>
              <a:t>11</a:t>
            </a:fld>
            <a:endParaRPr lang="en-US" altLang="en-US"/>
          </a:p>
        </p:txBody>
      </p:sp>
    </p:spTree>
    <p:extLst>
      <p:ext uri="{BB962C8B-B14F-4D97-AF65-F5344CB8AC3E}">
        <p14:creationId xmlns:p14="http://schemas.microsoft.com/office/powerpoint/2010/main" val="2197123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B1B6E51C-5C45-4B00-9D51-D7140CB28488}"/>
              </a:ext>
            </a:extLst>
          </p:cNvPr>
          <p:cNvSpPr>
            <a:spLocks noGrp="1"/>
          </p:cNvSpPr>
          <p:nvPr>
            <p:ph type="title"/>
          </p:nvPr>
        </p:nvSpPr>
        <p:spPr/>
        <p:txBody>
          <a:bodyPr/>
          <a:lstStyle/>
          <a:p>
            <a:r>
              <a:rPr lang="en-US" altLang="en-US"/>
              <a:t>Locating Ethics Within Philosophy</a:t>
            </a:r>
          </a:p>
        </p:txBody>
      </p:sp>
      <p:graphicFrame>
        <p:nvGraphicFramePr>
          <p:cNvPr id="5" name="Content Placeholder 4">
            <a:extLst>
              <a:ext uri="{FF2B5EF4-FFF2-40B4-BE49-F238E27FC236}">
                <a16:creationId xmlns:a16="http://schemas.microsoft.com/office/drawing/2014/main" id="{DF23422E-DE80-4E8D-90F5-9D760DE68619}"/>
              </a:ext>
            </a:extLst>
          </p:cNvPr>
          <p:cNvGraphicFramePr>
            <a:graphicFrameLocks noGrp="1"/>
          </p:cNvGraphicFramePr>
          <p:nvPr>
            <p:ph idx="1"/>
          </p:nvPr>
        </p:nvGraphicFramePr>
        <p:xfrm>
          <a:off x="1752600" y="1143001"/>
          <a:ext cx="8686800" cy="5292756"/>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tblGrid>
              <a:tr h="1625306">
                <a:tc>
                  <a:txBody>
                    <a:bodyPr/>
                    <a:lstStyle/>
                    <a:p>
                      <a:r>
                        <a:rPr lang="en-US" sz="3200" dirty="0">
                          <a:solidFill>
                            <a:schemeClr val="tx1"/>
                          </a:solidFill>
                        </a:rPr>
                        <a:t>Meta-ethics (philosophical</a:t>
                      </a:r>
                      <a:r>
                        <a:rPr lang="en-US" sz="3200" baseline="0" dirty="0">
                          <a:solidFill>
                            <a:schemeClr val="tx1"/>
                          </a:solidFill>
                        </a:rPr>
                        <a:t> questions)</a:t>
                      </a:r>
                      <a:endParaRPr lang="en-US" sz="3200" dirty="0">
                        <a:solidFill>
                          <a:schemeClr val="tx1"/>
                        </a:solidFill>
                      </a:endParaRPr>
                    </a:p>
                  </a:txBody>
                  <a:tcPr marT="45712" marB="45712"/>
                </a:tc>
                <a:tc>
                  <a:txBody>
                    <a:bodyPr/>
                    <a:lstStyle/>
                    <a:p>
                      <a:r>
                        <a:rPr lang="en-US" sz="3200" b="0" dirty="0">
                          <a:solidFill>
                            <a:schemeClr val="tx1"/>
                          </a:solidFill>
                        </a:rPr>
                        <a:t>“What </a:t>
                      </a:r>
                      <a:r>
                        <a:rPr lang="en-US" sz="3200" b="0" i="1" dirty="0">
                          <a:solidFill>
                            <a:schemeClr val="tx1"/>
                          </a:solidFill>
                        </a:rPr>
                        <a:t>is</a:t>
                      </a:r>
                      <a:r>
                        <a:rPr lang="en-US" sz="3200" b="0" i="0" dirty="0">
                          <a:solidFill>
                            <a:schemeClr val="tx1"/>
                          </a:solidFill>
                        </a:rPr>
                        <a:t> goodness?”</a:t>
                      </a:r>
                    </a:p>
                    <a:p>
                      <a:r>
                        <a:rPr lang="en-US" sz="3200" b="0" i="0" dirty="0">
                          <a:solidFill>
                            <a:schemeClr val="tx1"/>
                          </a:solidFill>
                        </a:rPr>
                        <a:t>How are</a:t>
                      </a:r>
                      <a:r>
                        <a:rPr lang="en-US" sz="3200" b="0" i="0" baseline="0" dirty="0">
                          <a:solidFill>
                            <a:schemeClr val="tx1"/>
                          </a:solidFill>
                        </a:rPr>
                        <a:t> good and bad </a:t>
                      </a:r>
                      <a:r>
                        <a:rPr lang="en-US" sz="3200" b="0" i="0" dirty="0">
                          <a:solidFill>
                            <a:schemeClr val="tx1"/>
                          </a:solidFill>
                        </a:rPr>
                        <a:t>determined?</a:t>
                      </a:r>
                      <a:endParaRPr lang="en-US" sz="3200" b="0" dirty="0">
                        <a:solidFill>
                          <a:schemeClr val="tx1"/>
                        </a:solidFill>
                      </a:endParaRPr>
                    </a:p>
                  </a:txBody>
                  <a:tcPr marT="45712" marB="45712"/>
                </a:tc>
                <a:extLst>
                  <a:ext uri="{0D108BD9-81ED-4DB2-BD59-A6C34878D82A}">
                    <a16:rowId xmlns:a16="http://schemas.microsoft.com/office/drawing/2014/main" val="10000"/>
                  </a:ext>
                </a:extLst>
              </a:tr>
              <a:tr h="2042112">
                <a:tc>
                  <a:txBody>
                    <a:bodyPr/>
                    <a:lstStyle/>
                    <a:p>
                      <a:r>
                        <a:rPr lang="en-US" sz="3200" b="1" dirty="0"/>
                        <a:t>Normative ethics (“moral” questions)</a:t>
                      </a:r>
                    </a:p>
                    <a:p>
                      <a:pPr algn="r"/>
                      <a:r>
                        <a:rPr lang="en-US" sz="3200" b="1" dirty="0"/>
                        <a:t>Ethical theory</a:t>
                      </a:r>
                    </a:p>
                  </a:txBody>
                  <a:tcPr marT="45712" marB="45712"/>
                </a:tc>
                <a:tc>
                  <a:txBody>
                    <a:bodyPr/>
                    <a:lstStyle/>
                    <a:p>
                      <a:r>
                        <a:rPr lang="en-US" sz="3200" dirty="0"/>
                        <a:t>“What </a:t>
                      </a:r>
                      <a:r>
                        <a:rPr lang="en-US" sz="3200" i="1" dirty="0"/>
                        <a:t>should</a:t>
                      </a:r>
                      <a:r>
                        <a:rPr lang="en-US" sz="3200" dirty="0"/>
                        <a:t> we do?”</a:t>
                      </a:r>
                    </a:p>
                    <a:p>
                      <a:r>
                        <a:rPr lang="en-US" sz="3200" dirty="0"/>
                        <a:t>Deontology</a:t>
                      </a:r>
                    </a:p>
                    <a:p>
                      <a:r>
                        <a:rPr lang="en-US" sz="3200" dirty="0"/>
                        <a:t>Utility,</a:t>
                      </a:r>
                      <a:r>
                        <a:rPr lang="en-US" sz="3200" baseline="0" dirty="0"/>
                        <a:t> Virtue, (Teleological=+goals)</a:t>
                      </a:r>
                      <a:endParaRPr lang="en-US" sz="3200" dirty="0"/>
                    </a:p>
                  </a:txBody>
                  <a:tcPr marT="45712" marB="45712"/>
                </a:tc>
                <a:extLst>
                  <a:ext uri="{0D108BD9-81ED-4DB2-BD59-A6C34878D82A}">
                    <a16:rowId xmlns:a16="http://schemas.microsoft.com/office/drawing/2014/main" val="10001"/>
                  </a:ext>
                </a:extLst>
              </a:tr>
              <a:tr h="1625306">
                <a:tc>
                  <a:txBody>
                    <a:bodyPr/>
                    <a:lstStyle/>
                    <a:p>
                      <a:pPr algn="r"/>
                      <a:r>
                        <a:rPr lang="en-US" sz="3200" b="1" dirty="0"/>
                        <a:t>Applied ethics</a:t>
                      </a:r>
                    </a:p>
                    <a:p>
                      <a:pPr algn="r"/>
                      <a:endParaRPr lang="en-US" sz="3200" b="1" dirty="0"/>
                    </a:p>
                    <a:p>
                      <a:pPr algn="l"/>
                      <a:endParaRPr lang="en-US" sz="1200" b="1" dirty="0"/>
                    </a:p>
                    <a:p>
                      <a:pPr algn="l"/>
                      <a:r>
                        <a:rPr lang="en-US" sz="1200" b="1" dirty="0"/>
                        <a:t>Adapted from “</a:t>
                      </a:r>
                      <a:r>
                        <a:rPr lang="en-US" sz="1200" b="1" dirty="0" err="1"/>
                        <a:t>Metaethics</a:t>
                      </a:r>
                      <a:r>
                        <a:rPr lang="en-US" sz="1200" b="1" dirty="0"/>
                        <a:t>” </a:t>
                      </a:r>
                      <a:r>
                        <a:rPr lang="en-US" sz="1200" b="1" dirty="0">
                          <a:hlinkClick r:id="rId3"/>
                        </a:rPr>
                        <a:t>http://en.wikipedia.org/wiki/MetaEthics</a:t>
                      </a:r>
                      <a:r>
                        <a:rPr lang="en-US" sz="1200" b="1" dirty="0"/>
                        <a:t> accessed 3/3/10</a:t>
                      </a:r>
                    </a:p>
                  </a:txBody>
                  <a:tcPr marT="45712" marB="45712"/>
                </a:tc>
                <a:tc>
                  <a:txBody>
                    <a:bodyPr/>
                    <a:lstStyle/>
                    <a:p>
                      <a:r>
                        <a:rPr lang="en-US" sz="3200" dirty="0"/>
                        <a:t>What is right and wrong in specific situations</a:t>
                      </a:r>
                    </a:p>
                  </a:txBody>
                  <a:tcPr marT="45712" marB="45712"/>
                </a:tc>
                <a:extLst>
                  <a:ext uri="{0D108BD9-81ED-4DB2-BD59-A6C34878D82A}">
                    <a16:rowId xmlns:a16="http://schemas.microsoft.com/office/drawing/2014/main" val="10002"/>
                  </a:ext>
                </a:extLst>
              </a:tr>
            </a:tbl>
          </a:graphicData>
        </a:graphic>
      </p:graphicFrame>
      <p:sp>
        <p:nvSpPr>
          <p:cNvPr id="4" name="Slide Number Placeholder 3">
            <a:extLst>
              <a:ext uri="{FF2B5EF4-FFF2-40B4-BE49-F238E27FC236}">
                <a16:creationId xmlns:a16="http://schemas.microsoft.com/office/drawing/2014/main" id="{43193CF2-1C54-4C50-A8ED-EB922B22FEF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F2DC0D8-139A-4459-90A4-01082C26F08E}" type="slidenum">
              <a:rPr lang="en-US" altLang="en-US"/>
              <a:pPr eaLnBrk="1" hangingPunct="1"/>
              <a:t>12</a:t>
            </a:fld>
            <a:endParaRPr lang="en-US" altLang="en-US"/>
          </a:p>
        </p:txBody>
      </p:sp>
    </p:spTree>
    <p:extLst>
      <p:ext uri="{BB962C8B-B14F-4D97-AF65-F5344CB8AC3E}">
        <p14:creationId xmlns:p14="http://schemas.microsoft.com/office/powerpoint/2010/main" val="1845681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E33BE659-21F0-41CC-8F66-0762FB014B00}"/>
              </a:ext>
            </a:extLst>
          </p:cNvPr>
          <p:cNvSpPr>
            <a:spLocks noGrp="1"/>
          </p:cNvSpPr>
          <p:nvPr>
            <p:ph type="title"/>
          </p:nvPr>
        </p:nvSpPr>
        <p:spPr/>
        <p:txBody>
          <a:bodyPr/>
          <a:lstStyle/>
          <a:p>
            <a:r>
              <a:rPr lang="en-US" altLang="en-US"/>
              <a:t>Theological/philosophical worldviews</a:t>
            </a:r>
          </a:p>
        </p:txBody>
      </p:sp>
      <p:graphicFrame>
        <p:nvGraphicFramePr>
          <p:cNvPr id="5" name="Content Placeholder 4">
            <a:extLst>
              <a:ext uri="{FF2B5EF4-FFF2-40B4-BE49-F238E27FC236}">
                <a16:creationId xmlns:a16="http://schemas.microsoft.com/office/drawing/2014/main" id="{DEF78157-D0D3-4DF4-9955-2105DFB9973F}"/>
              </a:ext>
            </a:extLst>
          </p:cNvPr>
          <p:cNvGraphicFramePr>
            <a:graphicFrameLocks noGrp="1"/>
          </p:cNvGraphicFramePr>
          <p:nvPr>
            <p:ph idx="1"/>
          </p:nvPr>
        </p:nvGraphicFramePr>
        <p:xfrm>
          <a:off x="1828800" y="990600"/>
          <a:ext cx="8305799" cy="5456237"/>
        </p:xfrm>
        <a:graphic>
          <a:graphicData uri="http://schemas.openxmlformats.org/drawingml/2006/table">
            <a:tbl>
              <a:tblPr firstRow="1" firstCol="1" bandRow="1">
                <a:tableStyleId>{21E4AEA4-8DFA-4A89-87EB-49C32662AFE0}</a:tableStyleId>
              </a:tblPr>
              <a:tblGrid>
                <a:gridCol w="1821447">
                  <a:extLst>
                    <a:ext uri="{9D8B030D-6E8A-4147-A177-3AD203B41FA5}">
                      <a16:colId xmlns:a16="http://schemas.microsoft.com/office/drawing/2014/main" val="20000"/>
                    </a:ext>
                  </a:extLst>
                </a:gridCol>
                <a:gridCol w="2040021">
                  <a:extLst>
                    <a:ext uri="{9D8B030D-6E8A-4147-A177-3AD203B41FA5}">
                      <a16:colId xmlns:a16="http://schemas.microsoft.com/office/drawing/2014/main" val="20001"/>
                    </a:ext>
                  </a:extLst>
                </a:gridCol>
                <a:gridCol w="2367881">
                  <a:extLst>
                    <a:ext uri="{9D8B030D-6E8A-4147-A177-3AD203B41FA5}">
                      <a16:colId xmlns:a16="http://schemas.microsoft.com/office/drawing/2014/main" val="20002"/>
                    </a:ext>
                  </a:extLst>
                </a:gridCol>
                <a:gridCol w="2076450">
                  <a:extLst>
                    <a:ext uri="{9D8B030D-6E8A-4147-A177-3AD203B41FA5}">
                      <a16:colId xmlns:a16="http://schemas.microsoft.com/office/drawing/2014/main" val="20003"/>
                    </a:ext>
                  </a:extLst>
                </a:gridCol>
              </a:tblGrid>
              <a:tr h="1088432">
                <a:tc>
                  <a:txBody>
                    <a:bodyPr/>
                    <a:lstStyle/>
                    <a:p>
                      <a:pPr algn="l" fontAlgn="t"/>
                      <a:r>
                        <a:rPr lang="en-US" sz="1800" u="none" strike="noStrike" dirty="0"/>
                        <a:t> </a:t>
                      </a:r>
                      <a:endParaRPr lang="en-US" sz="1800" b="1" i="0" u="none" strike="noStrike" dirty="0">
                        <a:solidFill>
                          <a:srgbClr val="FF0000"/>
                        </a:solidFill>
                        <a:latin typeface="Calibri"/>
                      </a:endParaRPr>
                    </a:p>
                  </a:txBody>
                  <a:tcPr marL="9525" marR="9525" marT="9522" marB="0"/>
                </a:tc>
                <a:tc>
                  <a:txBody>
                    <a:bodyPr/>
                    <a:lstStyle/>
                    <a:p>
                      <a:pPr algn="l" fontAlgn="t"/>
                      <a:r>
                        <a:rPr lang="en-US" sz="1800" u="none" strike="noStrike" dirty="0"/>
                        <a:t>Monotheistic</a:t>
                      </a:r>
                      <a:endParaRPr lang="en-US" sz="1800" b="1" i="0" u="none" strike="noStrike" dirty="0">
                        <a:solidFill>
                          <a:srgbClr val="FF0000"/>
                        </a:solidFill>
                        <a:latin typeface="Calibri"/>
                      </a:endParaRPr>
                    </a:p>
                  </a:txBody>
                  <a:tcPr marL="9525" marR="9525" marT="9522" marB="0"/>
                </a:tc>
                <a:tc>
                  <a:txBody>
                    <a:bodyPr/>
                    <a:lstStyle/>
                    <a:p>
                      <a:pPr algn="l" fontAlgn="t"/>
                      <a:r>
                        <a:rPr lang="en-US" sz="1800" u="none" strike="noStrike" dirty="0"/>
                        <a:t>Philosophical/ Anthropological/ Utopian</a:t>
                      </a:r>
                      <a:endParaRPr lang="en-US" sz="1800" b="1" i="0" u="none" strike="noStrike" dirty="0">
                        <a:solidFill>
                          <a:srgbClr val="FF0000"/>
                        </a:solidFill>
                        <a:latin typeface="Calibri"/>
                      </a:endParaRPr>
                    </a:p>
                  </a:txBody>
                  <a:tcPr marL="9525" marR="9525" marT="9522" marB="0"/>
                </a:tc>
                <a:tc>
                  <a:txBody>
                    <a:bodyPr/>
                    <a:lstStyle/>
                    <a:p>
                      <a:pPr algn="l" fontAlgn="t"/>
                      <a:r>
                        <a:rPr lang="en-US" sz="1800" u="none" strike="noStrike" dirty="0"/>
                        <a:t>Animistic</a:t>
                      </a:r>
                      <a:endParaRPr lang="en-US" sz="1800" b="1" i="0" u="none" strike="noStrike" dirty="0">
                        <a:solidFill>
                          <a:srgbClr val="FF0000"/>
                        </a:solidFill>
                        <a:latin typeface="Calibri"/>
                      </a:endParaRPr>
                    </a:p>
                  </a:txBody>
                  <a:tcPr marL="9525" marR="9525" marT="9522" marB="0"/>
                </a:tc>
                <a:extLst>
                  <a:ext uri="{0D108BD9-81ED-4DB2-BD59-A6C34878D82A}">
                    <a16:rowId xmlns:a16="http://schemas.microsoft.com/office/drawing/2014/main" val="10000"/>
                  </a:ext>
                </a:extLst>
              </a:tr>
              <a:tr h="1088432">
                <a:tc>
                  <a:txBody>
                    <a:bodyPr/>
                    <a:lstStyle/>
                    <a:p>
                      <a:pPr algn="l" fontAlgn="t"/>
                      <a:r>
                        <a:rPr lang="en-US" sz="1800" u="none" strike="noStrike" dirty="0"/>
                        <a:t>Kingdom</a:t>
                      </a:r>
                      <a:endParaRPr lang="en-US" sz="1800" b="1" i="0" u="none" strike="noStrike" dirty="0">
                        <a:solidFill>
                          <a:srgbClr val="FF0000"/>
                        </a:solidFill>
                        <a:latin typeface="Calibri"/>
                      </a:endParaRPr>
                    </a:p>
                  </a:txBody>
                  <a:tcPr marL="9525" marR="9525" marT="9522" marB="0"/>
                </a:tc>
                <a:tc>
                  <a:txBody>
                    <a:bodyPr/>
                    <a:lstStyle/>
                    <a:p>
                      <a:pPr algn="l" fontAlgn="t"/>
                      <a:r>
                        <a:rPr lang="en-US" sz="1800" u="none" strike="noStrike" dirty="0"/>
                        <a:t>Divine Kingdom  is coming</a:t>
                      </a:r>
                      <a:endParaRPr lang="en-US" sz="1800" b="0" i="0" u="none" strike="noStrike" dirty="0">
                        <a:solidFill>
                          <a:srgbClr val="000000"/>
                        </a:solidFill>
                        <a:latin typeface="Calibri"/>
                      </a:endParaRPr>
                    </a:p>
                  </a:txBody>
                  <a:tcPr marL="9525" marR="9525" marT="9522" marB="0"/>
                </a:tc>
                <a:tc>
                  <a:txBody>
                    <a:bodyPr/>
                    <a:lstStyle/>
                    <a:p>
                      <a:pPr algn="l" fontAlgn="t"/>
                      <a:r>
                        <a:rPr lang="en-US" sz="1800" b="0" i="0" u="none" strike="noStrike" dirty="0">
                          <a:solidFill>
                            <a:schemeClr val="dk1"/>
                          </a:solidFill>
                          <a:latin typeface="+mn-lt"/>
                        </a:rPr>
                        <a:t>Political, social</a:t>
                      </a:r>
                      <a:r>
                        <a:rPr lang="en-US" sz="1800" b="0" i="0" u="none" strike="noStrike" baseline="0" dirty="0">
                          <a:solidFill>
                            <a:schemeClr val="dk1"/>
                          </a:solidFill>
                          <a:latin typeface="+mn-lt"/>
                        </a:rPr>
                        <a:t> </a:t>
                      </a:r>
                      <a:endParaRPr lang="en-US" sz="1800" b="0" i="0" u="none" strike="noStrike" dirty="0">
                        <a:solidFill>
                          <a:srgbClr val="000000"/>
                        </a:solidFill>
                        <a:latin typeface="Calibri"/>
                      </a:endParaRPr>
                    </a:p>
                  </a:txBody>
                  <a:tcPr marL="9525" marR="9525" marT="9522" marB="0"/>
                </a:tc>
                <a:tc>
                  <a:txBody>
                    <a:bodyPr/>
                    <a:lstStyle/>
                    <a:p>
                      <a:pPr algn="l" fontAlgn="t"/>
                      <a:r>
                        <a:rPr lang="en-US" sz="1800" u="none" strike="noStrike" dirty="0"/>
                        <a:t>Balancing</a:t>
                      </a:r>
                      <a:r>
                        <a:rPr lang="en-US" sz="1800" u="none" strike="noStrike" baseline="0" dirty="0"/>
                        <a:t> </a:t>
                      </a:r>
                      <a:r>
                        <a:rPr lang="en-US" sz="1800" u="none" strike="noStrike" dirty="0"/>
                        <a:t>between human &amp; spirits</a:t>
                      </a:r>
                      <a:endParaRPr lang="en-US" sz="1800" b="0" i="0" u="none" strike="noStrike" dirty="0">
                        <a:solidFill>
                          <a:srgbClr val="000000"/>
                        </a:solidFill>
                        <a:latin typeface="Calibri"/>
                      </a:endParaRPr>
                    </a:p>
                  </a:txBody>
                  <a:tcPr marL="9525" marR="9525" marT="9522" marB="0"/>
                </a:tc>
                <a:extLst>
                  <a:ext uri="{0D108BD9-81ED-4DB2-BD59-A6C34878D82A}">
                    <a16:rowId xmlns:a16="http://schemas.microsoft.com/office/drawing/2014/main" val="10001"/>
                  </a:ext>
                </a:extLst>
              </a:tr>
              <a:tr h="547735">
                <a:tc>
                  <a:txBody>
                    <a:bodyPr/>
                    <a:lstStyle/>
                    <a:p>
                      <a:pPr algn="l" fontAlgn="t"/>
                      <a:r>
                        <a:rPr lang="en-US" sz="1800" u="none" strike="noStrike" dirty="0"/>
                        <a:t>God</a:t>
                      </a:r>
                      <a:endParaRPr lang="en-US" sz="1800" b="1" i="0" u="none" strike="noStrike" dirty="0">
                        <a:solidFill>
                          <a:srgbClr val="FF0000"/>
                        </a:solidFill>
                        <a:latin typeface="Calibri"/>
                      </a:endParaRPr>
                    </a:p>
                  </a:txBody>
                  <a:tcPr marL="9525" marR="9525" marT="9522" marB="0"/>
                </a:tc>
                <a:tc>
                  <a:txBody>
                    <a:bodyPr/>
                    <a:lstStyle/>
                    <a:p>
                      <a:pPr algn="l" fontAlgn="t"/>
                      <a:r>
                        <a:rPr lang="en-US" sz="1800" u="none" strike="noStrike" dirty="0"/>
                        <a:t>Is</a:t>
                      </a:r>
                      <a:r>
                        <a:rPr lang="en-US" sz="1800" u="none" strike="noStrike" baseline="0" dirty="0"/>
                        <a:t> sovereign</a:t>
                      </a:r>
                      <a:endParaRPr lang="en-US" sz="1800" b="0" i="0" u="none" strike="noStrike" dirty="0">
                        <a:solidFill>
                          <a:srgbClr val="000000"/>
                        </a:solidFill>
                        <a:latin typeface="Calibri"/>
                      </a:endParaRPr>
                    </a:p>
                  </a:txBody>
                  <a:tcPr marL="9525" marR="9525" marT="9522" marB="0"/>
                </a:tc>
                <a:tc>
                  <a:txBody>
                    <a:bodyPr/>
                    <a:lstStyle/>
                    <a:p>
                      <a:pPr algn="l" fontAlgn="t"/>
                      <a:r>
                        <a:rPr lang="en-US" sz="1800" u="none" strike="noStrike" dirty="0"/>
                        <a:t>We are the gods</a:t>
                      </a:r>
                      <a:endParaRPr lang="en-US" sz="1800" b="0" i="0" u="none" strike="noStrike" dirty="0">
                        <a:solidFill>
                          <a:srgbClr val="000000"/>
                        </a:solidFill>
                        <a:latin typeface="Calibri"/>
                      </a:endParaRPr>
                    </a:p>
                  </a:txBody>
                  <a:tcPr marL="9525" marR="9525" marT="9522" marB="0"/>
                </a:tc>
                <a:tc>
                  <a:txBody>
                    <a:bodyPr/>
                    <a:lstStyle/>
                    <a:p>
                      <a:pPr algn="l" fontAlgn="t"/>
                      <a:r>
                        <a:rPr lang="en-US" sz="1800" u="none" strike="noStrike" dirty="0"/>
                        <a:t>God is gone</a:t>
                      </a:r>
                      <a:endParaRPr lang="en-US" sz="1800" b="0" i="0" u="none" strike="noStrike" dirty="0">
                        <a:solidFill>
                          <a:srgbClr val="000000"/>
                        </a:solidFill>
                        <a:latin typeface="Calibri"/>
                      </a:endParaRPr>
                    </a:p>
                  </a:txBody>
                  <a:tcPr marL="9525" marR="9525" marT="9522" marB="0"/>
                </a:tc>
                <a:extLst>
                  <a:ext uri="{0D108BD9-81ED-4DB2-BD59-A6C34878D82A}">
                    <a16:rowId xmlns:a16="http://schemas.microsoft.com/office/drawing/2014/main" val="10002"/>
                  </a:ext>
                </a:extLst>
              </a:tr>
              <a:tr h="818084">
                <a:tc>
                  <a:txBody>
                    <a:bodyPr/>
                    <a:lstStyle/>
                    <a:p>
                      <a:pPr algn="l" fontAlgn="t"/>
                      <a:r>
                        <a:rPr lang="en-US" sz="1800" u="none" strike="noStrike" dirty="0"/>
                        <a:t>Power</a:t>
                      </a:r>
                      <a:endParaRPr lang="en-US" sz="1800" b="1" i="0" u="none" strike="noStrike" dirty="0">
                        <a:solidFill>
                          <a:srgbClr val="FF0000"/>
                        </a:solidFill>
                        <a:latin typeface="Calibri"/>
                      </a:endParaRPr>
                    </a:p>
                  </a:txBody>
                  <a:tcPr marL="9525" marR="9525" marT="9522" marB="0"/>
                </a:tc>
                <a:tc>
                  <a:txBody>
                    <a:bodyPr/>
                    <a:lstStyle/>
                    <a:p>
                      <a:pPr algn="l" fontAlgn="t"/>
                      <a:r>
                        <a:rPr lang="en-US" sz="1800" u="none" strike="noStrike" dirty="0"/>
                        <a:t>Is God’s &amp; delegated</a:t>
                      </a:r>
                      <a:endParaRPr lang="en-US" sz="1800" b="0" i="0" u="none" strike="noStrike" dirty="0">
                        <a:solidFill>
                          <a:srgbClr val="000000"/>
                        </a:solidFill>
                        <a:latin typeface="Calibri"/>
                      </a:endParaRPr>
                    </a:p>
                  </a:txBody>
                  <a:tcPr marL="9525" marR="9525" marT="9522" marB="0"/>
                </a:tc>
                <a:tc>
                  <a:txBody>
                    <a:bodyPr/>
                    <a:lstStyle/>
                    <a:p>
                      <a:pPr algn="l" fontAlgn="t"/>
                      <a:r>
                        <a:rPr lang="en-US" sz="1800" u="none" strike="noStrike" dirty="0"/>
                        <a:t>Is ours, by reason, </a:t>
                      </a:r>
                      <a:r>
                        <a:rPr lang="en-US" sz="1800" u="none" strike="noStrike" baseline="0" dirty="0"/>
                        <a:t>majority, force</a:t>
                      </a:r>
                      <a:endParaRPr lang="en-US" sz="1800" b="0" i="0" u="none" strike="noStrike" dirty="0">
                        <a:solidFill>
                          <a:srgbClr val="000000"/>
                        </a:solidFill>
                        <a:latin typeface="Calibri"/>
                      </a:endParaRPr>
                    </a:p>
                  </a:txBody>
                  <a:tcPr marL="9525" marR="9525" marT="9522" marB="0"/>
                </a:tc>
                <a:tc>
                  <a:txBody>
                    <a:bodyPr/>
                    <a:lstStyle/>
                    <a:p>
                      <a:pPr algn="l" fontAlgn="t"/>
                      <a:r>
                        <a:rPr lang="en-US" sz="1800" u="none" strike="noStrike" dirty="0"/>
                        <a:t>Belongs to the spirits</a:t>
                      </a:r>
                      <a:endParaRPr lang="en-US" sz="1800" b="0" i="0" u="none" strike="noStrike" dirty="0">
                        <a:solidFill>
                          <a:srgbClr val="000000"/>
                        </a:solidFill>
                        <a:latin typeface="Calibri"/>
                      </a:endParaRPr>
                    </a:p>
                  </a:txBody>
                  <a:tcPr marL="9525" marR="9525" marT="9522" marB="0"/>
                </a:tc>
                <a:extLst>
                  <a:ext uri="{0D108BD9-81ED-4DB2-BD59-A6C34878D82A}">
                    <a16:rowId xmlns:a16="http://schemas.microsoft.com/office/drawing/2014/main" val="10003"/>
                  </a:ext>
                </a:extLst>
              </a:tr>
              <a:tr h="547735">
                <a:tc>
                  <a:txBody>
                    <a:bodyPr/>
                    <a:lstStyle/>
                    <a:p>
                      <a:pPr algn="l" fontAlgn="t"/>
                      <a:r>
                        <a:rPr lang="en-US" sz="1800" u="none" strike="noStrike" dirty="0"/>
                        <a:t>Goal</a:t>
                      </a:r>
                      <a:endParaRPr lang="en-US" sz="1800" b="1" i="0" u="none" strike="noStrike" dirty="0">
                        <a:solidFill>
                          <a:srgbClr val="FF0000"/>
                        </a:solidFill>
                        <a:latin typeface="Calibri"/>
                      </a:endParaRPr>
                    </a:p>
                  </a:txBody>
                  <a:tcPr marL="9525" marR="9525" marT="9522" marB="0"/>
                </a:tc>
                <a:tc>
                  <a:txBody>
                    <a:bodyPr/>
                    <a:lstStyle/>
                    <a:p>
                      <a:pPr algn="l" fontAlgn="t"/>
                      <a:r>
                        <a:rPr lang="en-US" sz="1800" u="none" strike="noStrike" dirty="0"/>
                        <a:t>Please God</a:t>
                      </a:r>
                      <a:endParaRPr lang="en-US" sz="1800" b="0" i="0" u="none" strike="noStrike" dirty="0">
                        <a:solidFill>
                          <a:srgbClr val="000000"/>
                        </a:solidFill>
                        <a:latin typeface="Calibri"/>
                      </a:endParaRPr>
                    </a:p>
                  </a:txBody>
                  <a:tcPr marL="9525" marR="9525" marT="9522" marB="0"/>
                </a:tc>
                <a:tc>
                  <a:txBody>
                    <a:bodyPr/>
                    <a:lstStyle/>
                    <a:p>
                      <a:pPr algn="l" fontAlgn="t"/>
                      <a:r>
                        <a:rPr lang="en-US" sz="1800" u="none" strike="noStrike" dirty="0"/>
                        <a:t>Please people or self</a:t>
                      </a:r>
                      <a:endParaRPr lang="en-US" sz="1800" b="0" i="0" u="none" strike="noStrike" dirty="0">
                        <a:solidFill>
                          <a:srgbClr val="000000"/>
                        </a:solidFill>
                        <a:latin typeface="Calibri"/>
                      </a:endParaRPr>
                    </a:p>
                  </a:txBody>
                  <a:tcPr marL="9525" marR="9525" marT="9522" marB="0"/>
                </a:tc>
                <a:tc>
                  <a:txBody>
                    <a:bodyPr/>
                    <a:lstStyle/>
                    <a:p>
                      <a:pPr algn="l" fontAlgn="t"/>
                      <a:r>
                        <a:rPr lang="en-US" sz="1800" u="none" strike="noStrike" dirty="0"/>
                        <a:t>Please spirits</a:t>
                      </a:r>
                      <a:endParaRPr lang="en-US" sz="1800" b="0" i="0" u="none" strike="noStrike" dirty="0">
                        <a:solidFill>
                          <a:srgbClr val="000000"/>
                        </a:solidFill>
                        <a:latin typeface="Calibri"/>
                      </a:endParaRPr>
                    </a:p>
                  </a:txBody>
                  <a:tcPr marL="9525" marR="9525" marT="9522" marB="0"/>
                </a:tc>
                <a:extLst>
                  <a:ext uri="{0D108BD9-81ED-4DB2-BD59-A6C34878D82A}">
                    <a16:rowId xmlns:a16="http://schemas.microsoft.com/office/drawing/2014/main" val="10004"/>
                  </a:ext>
                </a:extLst>
              </a:tr>
              <a:tr h="818084">
                <a:tc>
                  <a:txBody>
                    <a:bodyPr/>
                    <a:lstStyle/>
                    <a:p>
                      <a:pPr algn="l" fontAlgn="t"/>
                      <a:r>
                        <a:rPr lang="en-US" sz="1800" u="none" strike="noStrike" dirty="0"/>
                        <a:t>People</a:t>
                      </a:r>
                      <a:endParaRPr lang="en-US" sz="1800" b="1" i="0" u="none" strike="noStrike" dirty="0">
                        <a:solidFill>
                          <a:srgbClr val="FF0000"/>
                        </a:solidFill>
                        <a:latin typeface="Calibri"/>
                      </a:endParaRPr>
                    </a:p>
                  </a:txBody>
                  <a:tcPr marL="9525" marR="9525" marT="9522" marB="0"/>
                </a:tc>
                <a:tc>
                  <a:txBody>
                    <a:bodyPr/>
                    <a:lstStyle/>
                    <a:p>
                      <a:pPr algn="l" fontAlgn="t"/>
                      <a:r>
                        <a:rPr lang="en-US" sz="1800" u="none" strike="noStrike"/>
                        <a:t>Sinful (Islam--less so)</a:t>
                      </a:r>
                      <a:endParaRPr lang="en-US" sz="1800" b="0" i="0" u="none" strike="noStrike">
                        <a:solidFill>
                          <a:srgbClr val="000000"/>
                        </a:solidFill>
                        <a:latin typeface="Calibri"/>
                      </a:endParaRPr>
                    </a:p>
                  </a:txBody>
                  <a:tcPr marL="9525" marR="9525" marT="9522" marB="0"/>
                </a:tc>
                <a:tc>
                  <a:txBody>
                    <a:bodyPr/>
                    <a:lstStyle/>
                    <a:p>
                      <a:pPr algn="l" fontAlgn="t"/>
                      <a:r>
                        <a:rPr lang="en-US" sz="1800" u="none" strike="noStrike" dirty="0"/>
                        <a:t>Basically good--optimistic</a:t>
                      </a:r>
                      <a:endParaRPr lang="en-US" sz="1800" b="0" i="0" u="none" strike="noStrike" dirty="0">
                        <a:solidFill>
                          <a:srgbClr val="000000"/>
                        </a:solidFill>
                        <a:latin typeface="Calibri"/>
                      </a:endParaRPr>
                    </a:p>
                  </a:txBody>
                  <a:tcPr marL="9525" marR="9525" marT="9522" marB="0"/>
                </a:tc>
                <a:tc>
                  <a:txBody>
                    <a:bodyPr/>
                    <a:lstStyle/>
                    <a:p>
                      <a:pPr algn="l" fontAlgn="t"/>
                      <a:r>
                        <a:rPr lang="en-US" sz="1800" u="none" strike="noStrike" dirty="0"/>
                        <a:t>Basically good</a:t>
                      </a:r>
                      <a:endParaRPr lang="en-US" sz="1800" b="0" i="0" u="none" strike="noStrike" dirty="0">
                        <a:solidFill>
                          <a:srgbClr val="000000"/>
                        </a:solidFill>
                        <a:latin typeface="Calibri"/>
                      </a:endParaRPr>
                    </a:p>
                  </a:txBody>
                  <a:tcPr marL="9525" marR="9525" marT="9522" marB="0"/>
                </a:tc>
                <a:extLst>
                  <a:ext uri="{0D108BD9-81ED-4DB2-BD59-A6C34878D82A}">
                    <a16:rowId xmlns:a16="http://schemas.microsoft.com/office/drawing/2014/main" val="10005"/>
                  </a:ext>
                </a:extLst>
              </a:tr>
              <a:tr h="547735">
                <a:tc>
                  <a:txBody>
                    <a:bodyPr/>
                    <a:lstStyle/>
                    <a:p>
                      <a:pPr algn="l" fontAlgn="t"/>
                      <a:r>
                        <a:rPr lang="en-US" sz="1800" b="1" i="0" u="none" strike="noStrike" dirty="0">
                          <a:solidFill>
                            <a:schemeClr val="bg1"/>
                          </a:solidFill>
                          <a:latin typeface="Arial" pitchFamily="34" charset="0"/>
                          <a:cs typeface="Arial" pitchFamily="34" charset="0"/>
                        </a:rPr>
                        <a:t>Accountable</a:t>
                      </a:r>
                    </a:p>
                  </a:txBody>
                  <a:tcPr marL="9525" marR="9525" marT="9522" marB="0"/>
                </a:tc>
                <a:tc>
                  <a:txBody>
                    <a:bodyPr/>
                    <a:lstStyle/>
                    <a:p>
                      <a:pPr algn="l" fontAlgn="t"/>
                      <a:r>
                        <a:rPr lang="en-US" sz="1800" b="0" i="0" u="none" strike="noStrike" dirty="0">
                          <a:solidFill>
                            <a:schemeClr val="tx1"/>
                          </a:solidFill>
                          <a:latin typeface="+mn-lt"/>
                        </a:rPr>
                        <a:t>To God</a:t>
                      </a:r>
                    </a:p>
                  </a:txBody>
                  <a:tcPr marL="9525" marR="9525" marT="9522" marB="0"/>
                </a:tc>
                <a:tc>
                  <a:txBody>
                    <a:bodyPr/>
                    <a:lstStyle/>
                    <a:p>
                      <a:pPr algn="l" fontAlgn="t"/>
                      <a:r>
                        <a:rPr lang="en-US" sz="1800" b="0" i="0" u="none" strike="noStrike" dirty="0">
                          <a:solidFill>
                            <a:schemeClr val="tx1"/>
                          </a:solidFill>
                          <a:latin typeface="+mn-lt"/>
                        </a:rPr>
                        <a:t>To people</a:t>
                      </a:r>
                    </a:p>
                  </a:txBody>
                  <a:tcPr marL="9525" marR="9525" marT="9522" marB="0"/>
                </a:tc>
                <a:tc>
                  <a:txBody>
                    <a:bodyPr/>
                    <a:lstStyle/>
                    <a:p>
                      <a:pPr algn="l" fontAlgn="t"/>
                      <a:r>
                        <a:rPr lang="en-US" sz="1800" b="0" i="0" u="none" strike="noStrike" dirty="0">
                          <a:solidFill>
                            <a:schemeClr val="tx1"/>
                          </a:solidFill>
                          <a:latin typeface="+mn-lt"/>
                        </a:rPr>
                        <a:t>To spirits</a:t>
                      </a:r>
                    </a:p>
                  </a:txBody>
                  <a:tcPr marL="9525" marR="9525" marT="9522" marB="0"/>
                </a:tc>
                <a:extLst>
                  <a:ext uri="{0D108BD9-81ED-4DB2-BD59-A6C34878D82A}">
                    <a16:rowId xmlns:a16="http://schemas.microsoft.com/office/drawing/2014/main" val="10006"/>
                  </a:ext>
                </a:extLst>
              </a:tr>
            </a:tbl>
          </a:graphicData>
        </a:graphic>
      </p:graphicFrame>
      <p:sp>
        <p:nvSpPr>
          <p:cNvPr id="4" name="Slide Number Placeholder 3">
            <a:extLst>
              <a:ext uri="{FF2B5EF4-FFF2-40B4-BE49-F238E27FC236}">
                <a16:creationId xmlns:a16="http://schemas.microsoft.com/office/drawing/2014/main" id="{BD5A0E3B-9190-4ABF-B620-B20CA18F221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BAA022E-B11B-4501-B5E8-B8D29009239A}" type="slidenum">
              <a:rPr lang="en-US" altLang="en-US"/>
              <a:pPr eaLnBrk="1" hangingPunct="1"/>
              <a:t>13</a:t>
            </a:fld>
            <a:endParaRPr lang="en-US" altLang="en-US"/>
          </a:p>
        </p:txBody>
      </p:sp>
    </p:spTree>
    <p:extLst>
      <p:ext uri="{BB962C8B-B14F-4D97-AF65-F5344CB8AC3E}">
        <p14:creationId xmlns:p14="http://schemas.microsoft.com/office/powerpoint/2010/main" val="3003078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86D8F50-9053-42C2-829F-206E8F3E9644}"/>
              </a:ext>
            </a:extLst>
          </p:cNvPr>
          <p:cNvSpPr>
            <a:spLocks noGrp="1"/>
          </p:cNvSpPr>
          <p:nvPr>
            <p:ph type="title"/>
          </p:nvPr>
        </p:nvSpPr>
        <p:spPr/>
        <p:txBody>
          <a:bodyPr/>
          <a:lstStyle/>
          <a:p>
            <a:r>
              <a:rPr lang="en-US" altLang="en-US"/>
              <a:t>Moral Facts [Truth]</a:t>
            </a:r>
          </a:p>
        </p:txBody>
      </p:sp>
      <p:sp>
        <p:nvSpPr>
          <p:cNvPr id="16387" name="Content Placeholder 2">
            <a:extLst>
              <a:ext uri="{FF2B5EF4-FFF2-40B4-BE49-F238E27FC236}">
                <a16:creationId xmlns:a16="http://schemas.microsoft.com/office/drawing/2014/main" id="{6ECF0CBA-9D6B-4B6B-85BB-9F88129A37A5}"/>
              </a:ext>
            </a:extLst>
          </p:cNvPr>
          <p:cNvSpPr>
            <a:spLocks noGrp="1"/>
          </p:cNvSpPr>
          <p:nvPr>
            <p:ph idx="1"/>
          </p:nvPr>
        </p:nvSpPr>
        <p:spPr>
          <a:xfrm>
            <a:off x="1066800" y="1143001"/>
            <a:ext cx="10058400" cy="4983163"/>
          </a:xfrm>
        </p:spPr>
        <p:txBody>
          <a:bodyPr/>
          <a:lstStyle/>
          <a:p>
            <a:r>
              <a:rPr lang="en-US" altLang="en-US" dirty="0" err="1"/>
              <a:t>Ethicial</a:t>
            </a:r>
            <a:r>
              <a:rPr lang="en-US" altLang="en-US" dirty="0"/>
              <a:t> philosophers can be classified in one of two ways: </a:t>
            </a:r>
          </a:p>
          <a:p>
            <a:pPr lvl="1"/>
            <a:r>
              <a:rPr lang="en-US" altLang="en-US" dirty="0"/>
              <a:t>(1 those who believe that moral facts exist, and</a:t>
            </a:r>
          </a:p>
          <a:p>
            <a:pPr lvl="1"/>
            <a:r>
              <a:rPr lang="en-US" altLang="en-US" dirty="0"/>
              <a:t>(2 those who either deny that moral facts exist, or, if they exist, deny that they can be known.</a:t>
            </a:r>
          </a:p>
        </p:txBody>
      </p:sp>
      <p:sp>
        <p:nvSpPr>
          <p:cNvPr id="4" name="Slide Number Placeholder 3">
            <a:extLst>
              <a:ext uri="{FF2B5EF4-FFF2-40B4-BE49-F238E27FC236}">
                <a16:creationId xmlns:a16="http://schemas.microsoft.com/office/drawing/2014/main" id="{927B9EDE-9DF9-4A6E-A428-945DFBCE97B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0AAF6D7-4B14-4B33-B59C-F11CF79F3A68}" type="slidenum">
              <a:rPr lang="en-US" altLang="en-US"/>
              <a:pPr eaLnBrk="1" hangingPunct="1"/>
              <a:t>14</a:t>
            </a:fld>
            <a:endParaRPr lang="en-US" altLang="en-US"/>
          </a:p>
        </p:txBody>
      </p:sp>
    </p:spTree>
    <p:extLst>
      <p:ext uri="{BB962C8B-B14F-4D97-AF65-F5344CB8AC3E}">
        <p14:creationId xmlns:p14="http://schemas.microsoft.com/office/powerpoint/2010/main" val="163596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6C3EBB5-D236-4478-B71A-06C033EF07FC}"/>
              </a:ext>
            </a:extLst>
          </p:cNvPr>
          <p:cNvSpPr>
            <a:spLocks noGrp="1"/>
          </p:cNvSpPr>
          <p:nvPr>
            <p:ph type="title"/>
          </p:nvPr>
        </p:nvSpPr>
        <p:spPr/>
        <p:txBody>
          <a:bodyPr/>
          <a:lstStyle/>
          <a:p>
            <a:r>
              <a:rPr lang="en-US" altLang="en-US"/>
              <a:t>Schools of Those Who Accept Moral Truth</a:t>
            </a:r>
          </a:p>
        </p:txBody>
      </p:sp>
      <p:sp>
        <p:nvSpPr>
          <p:cNvPr id="17411" name="Content Placeholder 2">
            <a:extLst>
              <a:ext uri="{FF2B5EF4-FFF2-40B4-BE49-F238E27FC236}">
                <a16:creationId xmlns:a16="http://schemas.microsoft.com/office/drawing/2014/main" id="{40AEDF20-9483-4F91-AB69-6A48F2F4D469}"/>
              </a:ext>
            </a:extLst>
          </p:cNvPr>
          <p:cNvSpPr>
            <a:spLocks noGrp="1"/>
          </p:cNvSpPr>
          <p:nvPr>
            <p:ph idx="1"/>
          </p:nvPr>
        </p:nvSpPr>
        <p:spPr>
          <a:xfrm>
            <a:off x="1066800" y="1143001"/>
            <a:ext cx="10058400" cy="4983163"/>
          </a:xfrm>
        </p:spPr>
        <p:txBody>
          <a:bodyPr/>
          <a:lstStyle/>
          <a:p>
            <a:r>
              <a:rPr lang="en-US" altLang="en-US" dirty="0"/>
              <a:t>A further division--for those who have come so far as to believe that moral good exists--is among those who emphasize </a:t>
            </a:r>
          </a:p>
          <a:p>
            <a:pPr lvl="1"/>
            <a:r>
              <a:rPr lang="en-US" altLang="en-US" dirty="0"/>
              <a:t>what is right (deontologists)</a:t>
            </a:r>
          </a:p>
          <a:p>
            <a:pPr lvl="1"/>
            <a:r>
              <a:rPr lang="en-US" altLang="en-US" dirty="0"/>
              <a:t>what is good (</a:t>
            </a:r>
            <a:r>
              <a:rPr lang="en-US" altLang="en-US" dirty="0" err="1"/>
              <a:t>utilitarians</a:t>
            </a:r>
            <a:r>
              <a:rPr lang="en-US" altLang="en-US" dirty="0"/>
              <a:t> or consequentialists)</a:t>
            </a:r>
          </a:p>
          <a:p>
            <a:pPr lvl="1"/>
            <a:r>
              <a:rPr lang="en-US" altLang="en-US" dirty="0"/>
              <a:t>virtue or character as the basis for ethics.</a:t>
            </a:r>
          </a:p>
          <a:p>
            <a:endParaRPr lang="en-US" altLang="en-US" dirty="0"/>
          </a:p>
        </p:txBody>
      </p:sp>
      <p:sp>
        <p:nvSpPr>
          <p:cNvPr id="4" name="Slide Number Placeholder 3">
            <a:extLst>
              <a:ext uri="{FF2B5EF4-FFF2-40B4-BE49-F238E27FC236}">
                <a16:creationId xmlns:a16="http://schemas.microsoft.com/office/drawing/2014/main" id="{A089BB43-C54C-4DC8-9142-B354675891E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26B8EF6-A431-48AB-8A5E-F0F4ED9EF480}" type="slidenum">
              <a:rPr lang="en-US" altLang="en-US"/>
              <a:pPr eaLnBrk="1" hangingPunct="1"/>
              <a:t>15</a:t>
            </a:fld>
            <a:endParaRPr lang="en-US" altLang="en-US"/>
          </a:p>
        </p:txBody>
      </p:sp>
    </p:spTree>
    <p:extLst>
      <p:ext uri="{BB962C8B-B14F-4D97-AF65-F5344CB8AC3E}">
        <p14:creationId xmlns:p14="http://schemas.microsoft.com/office/powerpoint/2010/main" val="3134079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00889093-85BC-4C2A-B7EB-76241FD73B96}"/>
              </a:ext>
            </a:extLst>
          </p:cNvPr>
          <p:cNvSpPr>
            <a:spLocks noGrp="1"/>
          </p:cNvSpPr>
          <p:nvPr>
            <p:ph type="title"/>
          </p:nvPr>
        </p:nvSpPr>
        <p:spPr/>
        <p:txBody>
          <a:bodyPr/>
          <a:lstStyle/>
          <a:p>
            <a:r>
              <a:rPr lang="en-US" altLang="en-US"/>
              <a:t>Theories of Moral Truth</a:t>
            </a:r>
          </a:p>
        </p:txBody>
      </p:sp>
      <p:graphicFrame>
        <p:nvGraphicFramePr>
          <p:cNvPr id="4" name="Content Placeholder 3">
            <a:extLst>
              <a:ext uri="{FF2B5EF4-FFF2-40B4-BE49-F238E27FC236}">
                <a16:creationId xmlns:a16="http://schemas.microsoft.com/office/drawing/2014/main" id="{D4B78F5B-03EA-4F2C-9D20-E50144D1EF7A}"/>
              </a:ext>
            </a:extLst>
          </p:cNvPr>
          <p:cNvGraphicFramePr>
            <a:graphicFrameLocks noGrp="1"/>
          </p:cNvGraphicFramePr>
          <p:nvPr>
            <p:ph idx="1"/>
          </p:nvPr>
        </p:nvGraphicFramePr>
        <p:xfrm>
          <a:off x="1752600" y="762000"/>
          <a:ext cx="8686800" cy="591820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640152">
                <a:tc>
                  <a:txBody>
                    <a:bodyPr/>
                    <a:lstStyle/>
                    <a:p>
                      <a:r>
                        <a:rPr lang="en-US" sz="1800" dirty="0">
                          <a:solidFill>
                            <a:srgbClr val="FF0000"/>
                          </a:solidFill>
                        </a:rPr>
                        <a:t>Ethical Theories:</a:t>
                      </a:r>
                    </a:p>
                  </a:txBody>
                  <a:tcPr marT="45725" marB="45725"/>
                </a:tc>
                <a:tc>
                  <a:txBody>
                    <a:bodyPr/>
                    <a:lstStyle/>
                    <a:p>
                      <a:r>
                        <a:rPr lang="en-US" sz="1800" dirty="0">
                          <a:solidFill>
                            <a:srgbClr val="FF0000"/>
                          </a:solidFill>
                        </a:rPr>
                        <a:t>Moral Truth</a:t>
                      </a:r>
                      <a:r>
                        <a:rPr lang="en-US" sz="1800" baseline="0" dirty="0">
                          <a:solidFill>
                            <a:srgbClr val="FF0000"/>
                          </a:solidFill>
                        </a:rPr>
                        <a:t> Exists:</a:t>
                      </a:r>
                      <a:endParaRPr lang="en-US" sz="1800" dirty="0">
                        <a:solidFill>
                          <a:srgbClr val="FF0000"/>
                        </a:solidFill>
                      </a:endParaRPr>
                    </a:p>
                  </a:txBody>
                  <a:tcPr marT="45725" marB="45725"/>
                </a:tc>
                <a:tc>
                  <a:txBody>
                    <a:bodyPr/>
                    <a:lstStyle/>
                    <a:p>
                      <a:r>
                        <a:rPr lang="en-US" sz="1800" dirty="0">
                          <a:solidFill>
                            <a:srgbClr val="FF0000"/>
                          </a:solidFill>
                        </a:rPr>
                        <a:t>Moral Truth</a:t>
                      </a:r>
                      <a:r>
                        <a:rPr lang="en-US" sz="1800" baseline="0" dirty="0">
                          <a:solidFill>
                            <a:srgbClr val="FF0000"/>
                          </a:solidFill>
                        </a:rPr>
                        <a:t> Doesn’t Exist:</a:t>
                      </a:r>
                      <a:endParaRPr lang="en-US" sz="1800" dirty="0">
                        <a:solidFill>
                          <a:srgbClr val="FF0000"/>
                        </a:solidFill>
                      </a:endParaRPr>
                    </a:p>
                  </a:txBody>
                  <a:tcPr marT="45725" marB="45725"/>
                </a:tc>
                <a:extLst>
                  <a:ext uri="{0D108BD9-81ED-4DB2-BD59-A6C34878D82A}">
                    <a16:rowId xmlns:a16="http://schemas.microsoft.com/office/drawing/2014/main" val="10000"/>
                  </a:ext>
                </a:extLst>
              </a:tr>
              <a:tr h="579185">
                <a:tc>
                  <a:txBody>
                    <a:bodyPr/>
                    <a:lstStyle/>
                    <a:p>
                      <a:endParaRPr lang="en-US" sz="1800" dirty="0"/>
                    </a:p>
                  </a:txBody>
                  <a:tcPr marT="45725" marB="45725"/>
                </a:tc>
                <a:tc>
                  <a:txBody>
                    <a:bodyPr/>
                    <a:lstStyle/>
                    <a:p>
                      <a:r>
                        <a:rPr lang="en-US" sz="1800" dirty="0" err="1"/>
                        <a:t>Cognitivism</a:t>
                      </a:r>
                      <a:r>
                        <a:rPr lang="en-US" sz="1800" dirty="0"/>
                        <a:t> </a:t>
                      </a:r>
                      <a:r>
                        <a:rPr lang="en-US" sz="1400" dirty="0"/>
                        <a:t>(“moral facts”</a:t>
                      </a:r>
                      <a:r>
                        <a:rPr lang="en-US" sz="1400" baseline="0" dirty="0"/>
                        <a:t> can be discovered by reason </a:t>
                      </a:r>
                      <a:r>
                        <a:rPr lang="en-US" sz="1200" baseline="0" dirty="0"/>
                        <a:t> </a:t>
                      </a:r>
                      <a:endParaRPr lang="en-US" sz="1800" dirty="0"/>
                    </a:p>
                  </a:txBody>
                  <a:tcPr marT="45725" marB="45725"/>
                </a:tc>
                <a:tc>
                  <a:txBody>
                    <a:bodyPr/>
                    <a:lstStyle/>
                    <a:p>
                      <a:r>
                        <a:rPr lang="en-US" sz="1800" dirty="0"/>
                        <a:t>Non-</a:t>
                      </a:r>
                      <a:r>
                        <a:rPr lang="en-US" sz="1800" dirty="0" err="1"/>
                        <a:t>cognitivism</a:t>
                      </a:r>
                      <a:r>
                        <a:rPr lang="en-US" sz="1800"/>
                        <a:t> </a:t>
                      </a:r>
                      <a:r>
                        <a:rPr lang="en-US" sz="1400"/>
                        <a:t>(“Moral</a:t>
                      </a:r>
                      <a:r>
                        <a:rPr lang="en-US" sz="1400" baseline="0"/>
                        <a:t> </a:t>
                      </a:r>
                      <a:r>
                        <a:rPr lang="en-US" sz="1400" baseline="0" dirty="0"/>
                        <a:t>facts” are just expressions </a:t>
                      </a:r>
                      <a:r>
                        <a:rPr lang="en-US" sz="1400" baseline="0"/>
                        <a:t>of desire.) </a:t>
                      </a:r>
                      <a:endParaRPr lang="en-US" sz="1400" dirty="0"/>
                    </a:p>
                  </a:txBody>
                  <a:tcPr marT="45725" marB="45725"/>
                </a:tc>
                <a:extLst>
                  <a:ext uri="{0D108BD9-81ED-4DB2-BD59-A6C34878D82A}">
                    <a16:rowId xmlns:a16="http://schemas.microsoft.com/office/drawing/2014/main" val="10001"/>
                  </a:ext>
                </a:extLst>
              </a:tr>
              <a:tr h="579185">
                <a:tc>
                  <a:txBody>
                    <a:bodyPr/>
                    <a:lstStyle/>
                    <a:p>
                      <a:endParaRPr lang="en-US" sz="1800"/>
                    </a:p>
                  </a:txBody>
                  <a:tcPr marT="45725" marB="45725"/>
                </a:tc>
                <a:tc>
                  <a:txBody>
                    <a:bodyPr/>
                    <a:lstStyle/>
                    <a:p>
                      <a:r>
                        <a:rPr lang="en-US" sz="1800" dirty="0"/>
                        <a:t>Descriptivism </a:t>
                      </a:r>
                      <a:r>
                        <a:rPr lang="en-US" sz="1400" dirty="0"/>
                        <a:t>(“Moral</a:t>
                      </a:r>
                      <a:r>
                        <a:rPr lang="en-US" sz="1400" baseline="0" dirty="0"/>
                        <a:t> judgments can be true or false.”)</a:t>
                      </a:r>
                      <a:endParaRPr lang="en-US" sz="1400" dirty="0"/>
                    </a:p>
                  </a:txBody>
                  <a:tcPr marT="45725" marB="45725"/>
                </a:tc>
                <a:tc>
                  <a:txBody>
                    <a:bodyPr/>
                    <a:lstStyle/>
                    <a:p>
                      <a:r>
                        <a:rPr lang="en-US" sz="1800" dirty="0"/>
                        <a:t>Non-descriptivism </a:t>
                      </a:r>
                      <a:r>
                        <a:rPr lang="en-US" sz="1400" dirty="0"/>
                        <a:t>(Moral judgments are neither</a:t>
                      </a:r>
                      <a:r>
                        <a:rPr lang="en-US" sz="1400" baseline="0" dirty="0"/>
                        <a:t> true or false.)</a:t>
                      </a:r>
                      <a:endParaRPr lang="en-US" sz="1800" dirty="0"/>
                    </a:p>
                  </a:txBody>
                  <a:tcPr marT="45725" marB="45725"/>
                </a:tc>
                <a:extLst>
                  <a:ext uri="{0D108BD9-81ED-4DB2-BD59-A6C34878D82A}">
                    <a16:rowId xmlns:a16="http://schemas.microsoft.com/office/drawing/2014/main" val="10002"/>
                  </a:ext>
                </a:extLst>
              </a:tr>
              <a:tr h="823053">
                <a:tc>
                  <a:txBody>
                    <a:bodyPr/>
                    <a:lstStyle/>
                    <a:p>
                      <a:r>
                        <a:rPr lang="en-US" sz="1200" dirty="0"/>
                        <a:t>Sources</a:t>
                      </a:r>
                      <a:r>
                        <a:rPr lang="en-US" sz="1200" baseline="0" dirty="0"/>
                        <a:t> in , </a:t>
                      </a:r>
                      <a:r>
                        <a:rPr lang="en-US" sz="1200" i="1" baseline="0" dirty="0"/>
                        <a:t>A Companion to Ethics</a:t>
                      </a:r>
                      <a:r>
                        <a:rPr lang="en-US" sz="1200" i="0" baseline="0" dirty="0"/>
                        <a:t>, Peter Singer, Ed.</a:t>
                      </a:r>
                      <a:endParaRPr lang="en-US" sz="1200" dirty="0"/>
                    </a:p>
                  </a:txBody>
                  <a:tcPr marT="45725" marB="45725"/>
                </a:tc>
                <a:tc>
                  <a:txBody>
                    <a:bodyPr/>
                    <a:lstStyle/>
                    <a:p>
                      <a:r>
                        <a:rPr lang="en-US" sz="1800" dirty="0"/>
                        <a:t>Intuitionism </a:t>
                      </a:r>
                      <a:r>
                        <a:rPr lang="en-US" sz="1400" dirty="0"/>
                        <a:t>(We know right and wrong innately—”moral sense theory.”)</a:t>
                      </a:r>
                      <a:endParaRPr lang="en-US" sz="1800" dirty="0"/>
                    </a:p>
                  </a:txBody>
                  <a:tcPr marT="45725" marB="45725"/>
                </a:tc>
                <a:tc>
                  <a:txBody>
                    <a:bodyPr/>
                    <a:lstStyle/>
                    <a:p>
                      <a:r>
                        <a:rPr lang="en-US" sz="1800" dirty="0" err="1"/>
                        <a:t>Projectivism</a:t>
                      </a:r>
                      <a:r>
                        <a:rPr lang="en-US" sz="1800" dirty="0"/>
                        <a:t> </a:t>
                      </a:r>
                      <a:r>
                        <a:rPr lang="en-US" sz="1400" dirty="0"/>
                        <a:t>(We project our values upon a world that has none.)</a:t>
                      </a:r>
                      <a:endParaRPr lang="en-US" sz="1800" dirty="0"/>
                    </a:p>
                  </a:txBody>
                  <a:tcPr marT="45725" marB="45725"/>
                </a:tc>
                <a:extLst>
                  <a:ext uri="{0D108BD9-81ED-4DB2-BD59-A6C34878D82A}">
                    <a16:rowId xmlns:a16="http://schemas.microsoft.com/office/drawing/2014/main" val="10003"/>
                  </a:ext>
                </a:extLst>
              </a:tr>
              <a:tr h="792569">
                <a:tc>
                  <a:txBody>
                    <a:bodyPr/>
                    <a:lstStyle/>
                    <a:p>
                      <a:r>
                        <a:rPr lang="en-US" sz="1200" dirty="0"/>
                        <a:t>“Relativism” by David Wong, pp. 442-450</a:t>
                      </a:r>
                    </a:p>
                  </a:txBody>
                  <a:tcPr marT="45725" marB="45725"/>
                </a:tc>
                <a:tc>
                  <a:txBody>
                    <a:bodyPr/>
                    <a:lstStyle/>
                    <a:p>
                      <a:r>
                        <a:rPr lang="en-US" sz="1800" dirty="0"/>
                        <a:t>Naturalism </a:t>
                      </a:r>
                      <a:r>
                        <a:rPr lang="en-US" sz="1400" dirty="0"/>
                        <a:t>(Moral</a:t>
                      </a:r>
                      <a:r>
                        <a:rPr lang="en-US" sz="1400" baseline="0" dirty="0"/>
                        <a:t> facts are found in nature and are scientific or social scientific.)</a:t>
                      </a:r>
                      <a:endParaRPr lang="en-US" sz="1800" dirty="0"/>
                    </a:p>
                  </a:txBody>
                  <a:tcPr marT="45725" marB="45725"/>
                </a:tc>
                <a:tc>
                  <a:txBody>
                    <a:bodyPr/>
                    <a:lstStyle/>
                    <a:p>
                      <a:r>
                        <a:rPr lang="en-US" sz="1800" dirty="0"/>
                        <a:t>Nihilism </a:t>
                      </a:r>
                      <a:r>
                        <a:rPr lang="en-US" sz="1400" dirty="0"/>
                        <a:t>(Moral facts don’t exist and morality is false.)</a:t>
                      </a:r>
                      <a:endParaRPr lang="en-US" sz="1800" dirty="0"/>
                    </a:p>
                  </a:txBody>
                  <a:tcPr marT="45725" marB="45725"/>
                </a:tc>
                <a:extLst>
                  <a:ext uri="{0D108BD9-81ED-4DB2-BD59-A6C34878D82A}">
                    <a16:rowId xmlns:a16="http://schemas.microsoft.com/office/drawing/2014/main" val="10004"/>
                  </a:ext>
                </a:extLst>
              </a:tr>
              <a:tr h="888434">
                <a:tc>
                  <a:txBody>
                    <a:bodyPr/>
                    <a:lstStyle/>
                    <a:p>
                      <a:r>
                        <a:rPr lang="en-US" sz="1200" baseline="0" dirty="0"/>
                        <a:t>Realism”, Michael Smith, p 399-410</a:t>
                      </a:r>
                      <a:endParaRPr lang="en-US" sz="1200" dirty="0"/>
                    </a:p>
                  </a:txBody>
                  <a:tcPr marT="45725" marB="45725"/>
                </a:tc>
                <a:tc>
                  <a:txBody>
                    <a:bodyPr/>
                    <a:lstStyle/>
                    <a:p>
                      <a:r>
                        <a:rPr lang="en-US" sz="1800" dirty="0"/>
                        <a:t>Absolutism (Bible, </a:t>
                      </a:r>
                      <a:r>
                        <a:rPr lang="en-US" sz="1800" dirty="0" err="1"/>
                        <a:t>Prescriptivist</a:t>
                      </a:r>
                      <a:r>
                        <a:rPr lang="en-US" sz="1800" dirty="0"/>
                        <a:t>) </a:t>
                      </a:r>
                      <a:r>
                        <a:rPr lang="en-US" sz="1400" dirty="0"/>
                        <a:t>(There is one truth-- two sides can’t be right.)</a:t>
                      </a:r>
                    </a:p>
                  </a:txBody>
                  <a:tcPr marT="45725" marB="45725"/>
                </a:tc>
                <a:tc>
                  <a:txBody>
                    <a:bodyPr/>
                    <a:lstStyle/>
                    <a:p>
                      <a:r>
                        <a:rPr lang="en-US" sz="1800" dirty="0"/>
                        <a:t>Relativism </a:t>
                      </a:r>
                      <a:r>
                        <a:rPr lang="en-US" sz="1400" dirty="0"/>
                        <a:t>(Morality is</a:t>
                      </a:r>
                      <a:r>
                        <a:rPr lang="en-US" sz="1400" baseline="0" dirty="0"/>
                        <a:t> a function of</a:t>
                      </a:r>
                      <a:r>
                        <a:rPr lang="en-US" sz="1400" dirty="0"/>
                        <a:t> culture</a:t>
                      </a:r>
                      <a:r>
                        <a:rPr lang="en-US" sz="1400" baseline="0" dirty="0"/>
                        <a:t> </a:t>
                      </a:r>
                      <a:r>
                        <a:rPr lang="en-US" sz="1400" dirty="0"/>
                        <a:t>and history—it</a:t>
                      </a:r>
                      <a:r>
                        <a:rPr lang="en-US" sz="1400" baseline="0" dirty="0"/>
                        <a:t> isn’t absolute.)</a:t>
                      </a:r>
                      <a:r>
                        <a:rPr lang="en-US" sz="1400" dirty="0"/>
                        <a:t> </a:t>
                      </a:r>
                    </a:p>
                  </a:txBody>
                  <a:tcPr marT="45725" marB="45725"/>
                </a:tc>
                <a:extLst>
                  <a:ext uri="{0D108BD9-81ED-4DB2-BD59-A6C34878D82A}">
                    <a16:rowId xmlns:a16="http://schemas.microsoft.com/office/drawing/2014/main" val="10005"/>
                  </a:ext>
                </a:extLst>
              </a:tr>
              <a:tr h="792569">
                <a:tc>
                  <a:txBody>
                    <a:bodyPr/>
                    <a:lstStyle/>
                    <a:p>
                      <a:r>
                        <a:rPr lang="en-US" sz="1200" dirty="0"/>
                        <a:t>“Intuitionism” by Jonathan </a:t>
                      </a:r>
                      <a:r>
                        <a:rPr lang="en-US" sz="1200" dirty="0" err="1"/>
                        <a:t>Dancy</a:t>
                      </a:r>
                      <a:r>
                        <a:rPr lang="en-US" sz="1200" dirty="0"/>
                        <a:t>, pp. 411-419</a:t>
                      </a:r>
                    </a:p>
                  </a:txBody>
                  <a:tcPr marT="45725" marB="45725"/>
                </a:tc>
                <a:tc>
                  <a:txBody>
                    <a:bodyPr/>
                    <a:lstStyle/>
                    <a:p>
                      <a:r>
                        <a:rPr lang="en-US" sz="1800" dirty="0"/>
                        <a:t>Moral Realism</a:t>
                      </a:r>
                      <a:r>
                        <a:rPr lang="en-US" sz="1400" dirty="0"/>
                        <a:t> (moral facts validated by the consensus of behavior</a:t>
                      </a:r>
                      <a:r>
                        <a:rPr lang="en-US" sz="1400" baseline="0" dirty="0"/>
                        <a:t> and  </a:t>
                      </a:r>
                      <a:r>
                        <a:rPr lang="en-US" sz="1400" baseline="0" dirty="0" err="1"/>
                        <a:t>bycircumstances</a:t>
                      </a:r>
                      <a:r>
                        <a:rPr lang="en-US" sz="1400" baseline="0" dirty="0"/>
                        <a:t>—”</a:t>
                      </a:r>
                      <a:endParaRPr lang="en-US" sz="1200" i="1" dirty="0"/>
                    </a:p>
                  </a:txBody>
                  <a:tcPr marT="45725" marB="45725"/>
                </a:tc>
                <a:tc>
                  <a:txBody>
                    <a:bodyPr/>
                    <a:lstStyle/>
                    <a:p>
                      <a:r>
                        <a:rPr lang="en-US" sz="1800" dirty="0" err="1"/>
                        <a:t>Irrealism</a:t>
                      </a:r>
                      <a:r>
                        <a:rPr lang="en-US" sz="1800" dirty="0"/>
                        <a:t> </a:t>
                      </a:r>
                      <a:r>
                        <a:rPr lang="en-US" sz="1400" dirty="0"/>
                        <a:t>(There are no</a:t>
                      </a:r>
                      <a:r>
                        <a:rPr lang="en-US" sz="1400" baseline="0" dirty="0"/>
                        <a:t> moral facts.)</a:t>
                      </a:r>
                      <a:endParaRPr lang="en-US" sz="1200" dirty="0"/>
                    </a:p>
                  </a:txBody>
                  <a:tcPr marT="45725" marB="45725"/>
                </a:tc>
                <a:extLst>
                  <a:ext uri="{0D108BD9-81ED-4DB2-BD59-A6C34878D82A}">
                    <a16:rowId xmlns:a16="http://schemas.microsoft.com/office/drawing/2014/main" val="10006"/>
                  </a:ext>
                </a:extLst>
              </a:tr>
              <a:tr h="823053">
                <a:tc>
                  <a:txBody>
                    <a:bodyPr/>
                    <a:lstStyle/>
                    <a:p>
                      <a:r>
                        <a:rPr lang="en-US" sz="1200" dirty="0"/>
                        <a:t>“Universal Prescriptivism”, by R.M. Hare, pp. 451-463</a:t>
                      </a:r>
                    </a:p>
                  </a:txBody>
                  <a:tcPr marT="45725" marB="45725"/>
                </a:tc>
                <a:tc>
                  <a:txBody>
                    <a:bodyPr/>
                    <a:lstStyle/>
                    <a:p>
                      <a:r>
                        <a:rPr lang="en-US" sz="1800" dirty="0"/>
                        <a:t>Consequentialism </a:t>
                      </a:r>
                      <a:r>
                        <a:rPr lang="en-US" sz="1400" dirty="0"/>
                        <a:t>(Try to find the most good for the most people.)</a:t>
                      </a:r>
                    </a:p>
                  </a:txBody>
                  <a:tcPr marT="45725" marB="45725"/>
                </a:tc>
                <a:tc>
                  <a:txBody>
                    <a:bodyPr/>
                    <a:lstStyle/>
                    <a:p>
                      <a:r>
                        <a:rPr lang="en-US" sz="1800" dirty="0"/>
                        <a:t>Error theory </a:t>
                      </a:r>
                      <a:r>
                        <a:rPr lang="en-US" sz="1400" dirty="0"/>
                        <a:t>(“denies</a:t>
                      </a:r>
                      <a:r>
                        <a:rPr lang="en-US" sz="1400" baseline="0" dirty="0"/>
                        <a:t> that moral sentences express propositions”) </a:t>
                      </a:r>
                      <a:r>
                        <a:rPr lang="en-US" sz="1200" baseline="0" dirty="0"/>
                        <a:t>Wikipedia “Ethical Naturalism”</a:t>
                      </a:r>
                      <a:endParaRPr lang="en-US" sz="1200" dirty="0"/>
                    </a:p>
                  </a:txBody>
                  <a:tcPr marT="45725" marB="45725"/>
                </a:tc>
                <a:extLst>
                  <a:ext uri="{0D108BD9-81ED-4DB2-BD59-A6C34878D82A}">
                    <a16:rowId xmlns:a16="http://schemas.microsoft.com/office/drawing/2014/main" val="10007"/>
                  </a:ext>
                </a:extLst>
              </a:tr>
            </a:tbl>
          </a:graphicData>
        </a:graphic>
      </p:graphicFrame>
      <p:sp>
        <p:nvSpPr>
          <p:cNvPr id="5" name="Slide Number Placeholder 4">
            <a:extLst>
              <a:ext uri="{FF2B5EF4-FFF2-40B4-BE49-F238E27FC236}">
                <a16:creationId xmlns:a16="http://schemas.microsoft.com/office/drawing/2014/main" id="{2576215C-2FDE-46EA-A26E-83E00191C5F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A6ECFEE-0583-4649-AABF-E52488CCEA57}" type="slidenum">
              <a:rPr lang="en-US" altLang="en-US"/>
              <a:pPr eaLnBrk="1" hangingPunct="1"/>
              <a:t>16</a:t>
            </a:fld>
            <a:endParaRPr lang="en-US" altLang="en-US"/>
          </a:p>
        </p:txBody>
      </p:sp>
    </p:spTree>
    <p:extLst>
      <p:ext uri="{BB962C8B-B14F-4D97-AF65-F5344CB8AC3E}">
        <p14:creationId xmlns:p14="http://schemas.microsoft.com/office/powerpoint/2010/main" val="1108312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F877C43-821C-4C26-AE78-BB067BC066A8}"/>
              </a:ext>
            </a:extLst>
          </p:cNvPr>
          <p:cNvSpPr>
            <a:spLocks noGrp="1"/>
          </p:cNvSpPr>
          <p:nvPr>
            <p:ph type="title"/>
          </p:nvPr>
        </p:nvSpPr>
        <p:spPr/>
        <p:txBody>
          <a:bodyPr/>
          <a:lstStyle/>
          <a:p>
            <a:r>
              <a:rPr lang="en-US" altLang="en-US"/>
              <a:t>Theories that “right” exists</a:t>
            </a:r>
          </a:p>
        </p:txBody>
      </p:sp>
      <p:graphicFrame>
        <p:nvGraphicFramePr>
          <p:cNvPr id="4" name="Content Placeholder 3">
            <a:extLst>
              <a:ext uri="{FF2B5EF4-FFF2-40B4-BE49-F238E27FC236}">
                <a16:creationId xmlns:a16="http://schemas.microsoft.com/office/drawing/2014/main" id="{C7C8FA45-DE19-4615-8A32-BEE6A09E3988}"/>
              </a:ext>
            </a:extLst>
          </p:cNvPr>
          <p:cNvGraphicFramePr>
            <a:graphicFrameLocks noGrp="1"/>
          </p:cNvGraphicFramePr>
          <p:nvPr>
            <p:ph idx="1"/>
          </p:nvPr>
        </p:nvGraphicFramePr>
        <p:xfrm>
          <a:off x="1524000" y="0"/>
          <a:ext cx="9144000" cy="6553201"/>
        </p:xfrm>
        <a:graphic>
          <a:graphicData uri="http://schemas.openxmlformats.org/drawingml/2006/table">
            <a:tbl>
              <a:tblPr firstRow="1" bandRow="1">
                <a:tableStyleId>{5C22544A-7EE6-4342-B048-85BDC9FD1C3A}</a:tableStyleId>
              </a:tblPr>
              <a:tblGrid>
                <a:gridCol w="1604211">
                  <a:extLst>
                    <a:ext uri="{9D8B030D-6E8A-4147-A177-3AD203B41FA5}">
                      <a16:colId xmlns:a16="http://schemas.microsoft.com/office/drawing/2014/main" val="20000"/>
                    </a:ext>
                  </a:extLst>
                </a:gridCol>
                <a:gridCol w="2486526">
                  <a:extLst>
                    <a:ext uri="{9D8B030D-6E8A-4147-A177-3AD203B41FA5}">
                      <a16:colId xmlns:a16="http://schemas.microsoft.com/office/drawing/2014/main" val="20001"/>
                    </a:ext>
                  </a:extLst>
                </a:gridCol>
                <a:gridCol w="2566737">
                  <a:extLst>
                    <a:ext uri="{9D8B030D-6E8A-4147-A177-3AD203B41FA5}">
                      <a16:colId xmlns:a16="http://schemas.microsoft.com/office/drawing/2014/main" val="20002"/>
                    </a:ext>
                  </a:extLst>
                </a:gridCol>
                <a:gridCol w="2486526">
                  <a:extLst>
                    <a:ext uri="{9D8B030D-6E8A-4147-A177-3AD203B41FA5}">
                      <a16:colId xmlns:a16="http://schemas.microsoft.com/office/drawing/2014/main" val="20003"/>
                    </a:ext>
                  </a:extLst>
                </a:gridCol>
              </a:tblGrid>
              <a:tr h="1468222">
                <a:tc>
                  <a:txBody>
                    <a:bodyPr/>
                    <a:lstStyle/>
                    <a:p>
                      <a:r>
                        <a:rPr lang="en-US" sz="2400" b="0" dirty="0">
                          <a:solidFill>
                            <a:srgbClr val="FF0000"/>
                          </a:solidFill>
                        </a:rPr>
                        <a:t>Moral</a:t>
                      </a:r>
                      <a:r>
                        <a:rPr lang="en-US" sz="2400" b="0" baseline="0" dirty="0">
                          <a:solidFill>
                            <a:srgbClr val="FF0000"/>
                          </a:solidFill>
                        </a:rPr>
                        <a:t> </a:t>
                      </a:r>
                      <a:r>
                        <a:rPr lang="en-US" sz="2400" b="0" dirty="0">
                          <a:solidFill>
                            <a:srgbClr val="FF0000"/>
                          </a:solidFill>
                        </a:rPr>
                        <a:t> theories:</a:t>
                      </a:r>
                    </a:p>
                  </a:txBody>
                  <a:tcPr/>
                </a:tc>
                <a:tc>
                  <a:txBody>
                    <a:bodyPr/>
                    <a:lstStyle/>
                    <a:p>
                      <a:r>
                        <a:rPr lang="en-US" sz="2400" dirty="0">
                          <a:solidFill>
                            <a:srgbClr val="FF0000"/>
                          </a:solidFill>
                        </a:rPr>
                        <a:t>Deontological (of the “Right”)</a:t>
                      </a:r>
                    </a:p>
                  </a:txBody>
                  <a:tcPr/>
                </a:tc>
                <a:tc>
                  <a:txBody>
                    <a:bodyPr/>
                    <a:lstStyle/>
                    <a:p>
                      <a:r>
                        <a:rPr lang="en-US" sz="2400" dirty="0">
                          <a:solidFill>
                            <a:srgbClr val="FF0000"/>
                          </a:solidFill>
                        </a:rPr>
                        <a:t>Consequential</a:t>
                      </a:r>
                      <a:r>
                        <a:rPr lang="en-US" sz="2400" baseline="0" dirty="0">
                          <a:solidFill>
                            <a:srgbClr val="FF0000"/>
                          </a:solidFill>
                        </a:rPr>
                        <a:t> (of the “Good”)</a:t>
                      </a:r>
                      <a:endParaRPr lang="en-US" sz="2400" dirty="0">
                        <a:solidFill>
                          <a:srgbClr val="FF0000"/>
                        </a:solidFill>
                      </a:endParaRPr>
                    </a:p>
                  </a:txBody>
                  <a:tcPr/>
                </a:tc>
                <a:tc>
                  <a:txBody>
                    <a:bodyPr/>
                    <a:lstStyle/>
                    <a:p>
                      <a:r>
                        <a:rPr lang="en-US" sz="2400" dirty="0">
                          <a:solidFill>
                            <a:srgbClr val="FF0000"/>
                          </a:solidFill>
                        </a:rPr>
                        <a:t>Virtue, Character</a:t>
                      </a:r>
                    </a:p>
                  </a:txBody>
                  <a:tcPr/>
                </a:tc>
                <a:extLst>
                  <a:ext uri="{0D108BD9-81ED-4DB2-BD59-A6C34878D82A}">
                    <a16:rowId xmlns:a16="http://schemas.microsoft.com/office/drawing/2014/main" val="10000"/>
                  </a:ext>
                </a:extLst>
              </a:tr>
              <a:tr h="790237">
                <a:tc>
                  <a:txBody>
                    <a:bodyPr/>
                    <a:lstStyle/>
                    <a:p>
                      <a:r>
                        <a:rPr lang="en-US" sz="2400" b="0" dirty="0">
                          <a:solidFill>
                            <a:srgbClr val="FF0000"/>
                          </a:solidFill>
                        </a:rPr>
                        <a:t>Basis:</a:t>
                      </a:r>
                    </a:p>
                  </a:txBody>
                  <a:tcPr/>
                </a:tc>
                <a:tc>
                  <a:txBody>
                    <a:bodyPr/>
                    <a:lstStyle/>
                    <a:p>
                      <a:r>
                        <a:rPr lang="en-US" sz="2800" dirty="0"/>
                        <a:t>Absolutes</a:t>
                      </a:r>
                    </a:p>
                  </a:txBody>
                  <a:tcPr/>
                </a:tc>
                <a:tc>
                  <a:txBody>
                    <a:bodyPr/>
                    <a:lstStyle/>
                    <a:p>
                      <a:r>
                        <a:rPr lang="en-US" sz="2800" dirty="0"/>
                        <a:t>Consequence</a:t>
                      </a:r>
                    </a:p>
                  </a:txBody>
                  <a:tcPr/>
                </a:tc>
                <a:tc>
                  <a:txBody>
                    <a:bodyPr/>
                    <a:lstStyle/>
                    <a:p>
                      <a:r>
                        <a:rPr lang="en-US" sz="2800" dirty="0"/>
                        <a:t>Character</a:t>
                      </a:r>
                    </a:p>
                  </a:txBody>
                  <a:tcPr/>
                </a:tc>
                <a:extLst>
                  <a:ext uri="{0D108BD9-81ED-4DB2-BD59-A6C34878D82A}">
                    <a16:rowId xmlns:a16="http://schemas.microsoft.com/office/drawing/2014/main" val="10001"/>
                  </a:ext>
                </a:extLst>
              </a:tr>
              <a:tr h="790237">
                <a:tc>
                  <a:txBody>
                    <a:bodyPr/>
                    <a:lstStyle/>
                    <a:p>
                      <a:r>
                        <a:rPr lang="en-US" sz="2400" b="0" dirty="0">
                          <a:solidFill>
                            <a:srgbClr val="FF0000"/>
                          </a:solidFill>
                        </a:rPr>
                        <a:t>Activity:</a:t>
                      </a:r>
                    </a:p>
                  </a:txBody>
                  <a:tcPr/>
                </a:tc>
                <a:tc>
                  <a:txBody>
                    <a:bodyPr/>
                    <a:lstStyle/>
                    <a:p>
                      <a:r>
                        <a:rPr lang="en-US" sz="2800" dirty="0"/>
                        <a:t>Obeying</a:t>
                      </a:r>
                    </a:p>
                  </a:txBody>
                  <a:tcPr/>
                </a:tc>
                <a:tc>
                  <a:txBody>
                    <a:bodyPr/>
                    <a:lstStyle/>
                    <a:p>
                      <a:r>
                        <a:rPr lang="en-US" sz="2800" dirty="0"/>
                        <a:t>Weighing</a:t>
                      </a:r>
                    </a:p>
                  </a:txBody>
                  <a:tcPr/>
                </a:tc>
                <a:tc>
                  <a:txBody>
                    <a:bodyPr/>
                    <a:lstStyle/>
                    <a:p>
                      <a:r>
                        <a:rPr lang="en-US" sz="2800" dirty="0"/>
                        <a:t>Being</a:t>
                      </a:r>
                    </a:p>
                  </a:txBody>
                  <a:tcPr/>
                </a:tc>
                <a:extLst>
                  <a:ext uri="{0D108BD9-81ED-4DB2-BD59-A6C34878D82A}">
                    <a16:rowId xmlns:a16="http://schemas.microsoft.com/office/drawing/2014/main" val="10002"/>
                  </a:ext>
                </a:extLst>
              </a:tr>
              <a:tr h="1401802">
                <a:tc>
                  <a:txBody>
                    <a:bodyPr/>
                    <a:lstStyle/>
                    <a:p>
                      <a:r>
                        <a:rPr lang="en-US" sz="2400" b="0" dirty="0">
                          <a:solidFill>
                            <a:srgbClr val="FF0000"/>
                          </a:solidFill>
                        </a:rPr>
                        <a:t>Example: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dirty="0"/>
                        <a:t>Universal</a:t>
                      </a:r>
                      <a:r>
                        <a:rPr lang="en-US" sz="2800" dirty="0"/>
                        <a:t> prescriptivism (Kant)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a:t>     Utilitarianism</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a:t>Greek (Plato)</a:t>
                      </a:r>
                    </a:p>
                    <a:p>
                      <a:pPr marL="0" marR="0" indent="0" algn="r" defTabSz="914400" rtl="0" eaLnBrk="1" fontAlgn="auto" latinLnBrk="0" hangingPunct="1">
                        <a:lnSpc>
                          <a:spcPct val="100000"/>
                        </a:lnSpc>
                        <a:spcBef>
                          <a:spcPts val="0"/>
                        </a:spcBef>
                        <a:spcAft>
                          <a:spcPts val="0"/>
                        </a:spcAft>
                        <a:buClrTx/>
                        <a:buSzTx/>
                        <a:buFontTx/>
                        <a:buNone/>
                        <a:tabLst/>
                        <a:defRPr/>
                      </a:pPr>
                      <a:r>
                        <a:rPr lang="en-US" sz="2800" dirty="0"/>
                        <a:t>Aquinas</a:t>
                      </a:r>
                    </a:p>
                  </a:txBody>
                  <a:tcPr/>
                </a:tc>
                <a:extLst>
                  <a:ext uri="{0D108BD9-81ED-4DB2-BD59-A6C34878D82A}">
                    <a16:rowId xmlns:a16="http://schemas.microsoft.com/office/drawing/2014/main" val="10003"/>
                  </a:ext>
                </a:extLst>
              </a:tr>
              <a:tr h="1401802">
                <a:tc>
                  <a:txBody>
                    <a:bodyPr/>
                    <a:lstStyle/>
                    <a:p>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a:t>Natural law</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800" dirty="0"/>
                    </a:p>
                  </a:txBody>
                  <a:tcPr/>
                </a:tc>
                <a:tc>
                  <a:txBody>
                    <a:bodyPr/>
                    <a:lstStyle/>
                    <a:p>
                      <a:pPr algn="r"/>
                      <a:r>
                        <a:rPr lang="en-US" sz="2800" dirty="0"/>
                        <a:t>          Egoism</a:t>
                      </a:r>
                    </a:p>
                    <a:p>
                      <a:pPr algn="r"/>
                      <a:r>
                        <a:rPr lang="en-US" sz="2800" dirty="0"/>
                        <a:t>          Hedonism</a:t>
                      </a:r>
                    </a:p>
                  </a:txBody>
                  <a:tcPr/>
                </a:tc>
                <a:tc>
                  <a:txBody>
                    <a:bodyPr/>
                    <a:lstStyle/>
                    <a:p>
                      <a:r>
                        <a:rPr lang="en-US" sz="2800" dirty="0"/>
                        <a:t>Humanistic</a:t>
                      </a:r>
                    </a:p>
                    <a:p>
                      <a:pPr algn="r"/>
                      <a:r>
                        <a:rPr lang="en-US" sz="2800" dirty="0"/>
                        <a:t>Franklin</a:t>
                      </a:r>
                    </a:p>
                  </a:txBody>
                  <a:tcPr/>
                </a:tc>
                <a:extLst>
                  <a:ext uri="{0D108BD9-81ED-4DB2-BD59-A6C34878D82A}">
                    <a16:rowId xmlns:a16="http://schemas.microsoft.com/office/drawing/2014/main" val="10004"/>
                  </a:ext>
                </a:extLst>
              </a:tr>
              <a:tr h="700901">
                <a:tc>
                  <a:txBody>
                    <a:bodyPr/>
                    <a:lstStyle/>
                    <a:p>
                      <a:endParaRPr lang="en-US" sz="1800" dirty="0"/>
                    </a:p>
                  </a:txBody>
                  <a:tcPr/>
                </a:tc>
                <a:tc>
                  <a:txBody>
                    <a:bodyPr/>
                    <a:lstStyle/>
                    <a:p>
                      <a:endParaRPr lang="en-US" sz="2800" dirty="0"/>
                    </a:p>
                  </a:txBody>
                  <a:tcPr/>
                </a:tc>
                <a:tc>
                  <a:txBody>
                    <a:bodyPr/>
                    <a:lstStyle/>
                    <a:p>
                      <a:r>
                        <a:rPr lang="en-US" sz="2800" dirty="0"/>
                        <a:t>Naturalism</a:t>
                      </a:r>
                    </a:p>
                  </a:txBody>
                  <a:tcPr/>
                </a:tc>
                <a:tc>
                  <a:txBody>
                    <a:bodyPr/>
                    <a:lstStyle/>
                    <a:p>
                      <a:r>
                        <a:rPr lang="en-US" sz="2800" dirty="0"/>
                        <a:t>Biblical</a:t>
                      </a:r>
                    </a:p>
                  </a:txBody>
                  <a:tcPr/>
                </a:tc>
                <a:extLst>
                  <a:ext uri="{0D108BD9-81ED-4DB2-BD59-A6C34878D82A}">
                    <a16:rowId xmlns:a16="http://schemas.microsoft.com/office/drawing/2014/main" val="10005"/>
                  </a:ext>
                </a:extLst>
              </a:tr>
            </a:tbl>
          </a:graphicData>
        </a:graphic>
      </p:graphicFrame>
      <p:sp>
        <p:nvSpPr>
          <p:cNvPr id="5" name="Slide Number Placeholder 4">
            <a:extLst>
              <a:ext uri="{FF2B5EF4-FFF2-40B4-BE49-F238E27FC236}">
                <a16:creationId xmlns:a16="http://schemas.microsoft.com/office/drawing/2014/main" id="{3152B7B2-EA21-4150-B5EA-0D50A8A2C760}"/>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70190EB-C3A4-4558-8ABE-8CBA1C756FB7}" type="slidenum">
              <a:rPr lang="en-US" altLang="en-US"/>
              <a:pPr eaLnBrk="1" hangingPunct="1"/>
              <a:t>17</a:t>
            </a:fld>
            <a:endParaRPr lang="en-US" altLang="en-US"/>
          </a:p>
        </p:txBody>
      </p:sp>
    </p:spTree>
    <p:extLst>
      <p:ext uri="{BB962C8B-B14F-4D97-AF65-F5344CB8AC3E}">
        <p14:creationId xmlns:p14="http://schemas.microsoft.com/office/powerpoint/2010/main" val="846143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EE38D5D-C4E1-4DD1-9DC3-397FE59AA118}"/>
              </a:ext>
            </a:extLst>
          </p:cNvPr>
          <p:cNvSpPr>
            <a:spLocks noGrp="1"/>
          </p:cNvSpPr>
          <p:nvPr>
            <p:ph type="title"/>
          </p:nvPr>
        </p:nvSpPr>
        <p:spPr/>
        <p:txBody>
          <a:bodyPr/>
          <a:lstStyle/>
          <a:p>
            <a:r>
              <a:rPr lang="en-US" altLang="en-US"/>
              <a:t>Arguments against absolutes: Diversity</a:t>
            </a:r>
          </a:p>
        </p:txBody>
      </p:sp>
      <p:sp>
        <p:nvSpPr>
          <p:cNvPr id="20483" name="Content Placeholder 2">
            <a:extLst>
              <a:ext uri="{FF2B5EF4-FFF2-40B4-BE49-F238E27FC236}">
                <a16:creationId xmlns:a16="http://schemas.microsoft.com/office/drawing/2014/main" id="{6EE0DBA0-C467-4DFB-A506-6E6DEBE5DFBE}"/>
              </a:ext>
            </a:extLst>
          </p:cNvPr>
          <p:cNvSpPr>
            <a:spLocks noGrp="1"/>
          </p:cNvSpPr>
          <p:nvPr>
            <p:ph idx="1"/>
          </p:nvPr>
        </p:nvSpPr>
        <p:spPr>
          <a:xfrm>
            <a:off x="1066800" y="1143001"/>
            <a:ext cx="10058400" cy="4983163"/>
          </a:xfrm>
        </p:spPr>
        <p:txBody>
          <a:bodyPr/>
          <a:lstStyle/>
          <a:p>
            <a:pPr lvl="1"/>
            <a:r>
              <a:rPr lang="en-US" altLang="en-US" dirty="0"/>
              <a:t>Because moral standards differ so much among cultures, morality derives from local ethics, not from innate moral absolutes</a:t>
            </a:r>
          </a:p>
          <a:p>
            <a:pPr lvl="1"/>
            <a:r>
              <a:rPr lang="en-US" altLang="en-US" dirty="0"/>
              <a:t> But diversity can say nothing about what is right and wrong, only about what is. </a:t>
            </a:r>
          </a:p>
          <a:p>
            <a:pPr lvl="1"/>
            <a:r>
              <a:rPr lang="en-US" altLang="en-US" dirty="0"/>
              <a:t>Diversity does not rule out absolutes. One system can still be right.</a:t>
            </a:r>
          </a:p>
          <a:p>
            <a:pPr lvl="1"/>
            <a:r>
              <a:rPr lang="en-US" altLang="en-US" dirty="0"/>
              <a:t>An overall pattern or morality is there, despite differences in details. Generally, stealing and murder within the in-group and adultery are wrong, while penalties differ. (Ethics: Approaching moral decisions.  Arthur F. Holmes. 2nd ed., 2007, ISBN: 978-0-8308-2803-6, p. 136)</a:t>
            </a:r>
          </a:p>
        </p:txBody>
      </p:sp>
      <p:sp>
        <p:nvSpPr>
          <p:cNvPr id="4" name="Slide Number Placeholder 3">
            <a:extLst>
              <a:ext uri="{FF2B5EF4-FFF2-40B4-BE49-F238E27FC236}">
                <a16:creationId xmlns:a16="http://schemas.microsoft.com/office/drawing/2014/main" id="{C788CBCE-431A-41CE-8694-34FEB08D2C5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06C722F-9C97-4875-A3FD-8BD3EFEBBB66}" type="slidenum">
              <a:rPr lang="en-US" altLang="en-US"/>
              <a:pPr eaLnBrk="1" hangingPunct="1"/>
              <a:t>18</a:t>
            </a:fld>
            <a:endParaRPr lang="en-US" altLang="en-US"/>
          </a:p>
        </p:txBody>
      </p:sp>
    </p:spTree>
    <p:extLst>
      <p:ext uri="{BB962C8B-B14F-4D97-AF65-F5344CB8AC3E}">
        <p14:creationId xmlns:p14="http://schemas.microsoft.com/office/powerpoint/2010/main" val="1145236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79B7A904-0231-42AB-8C93-73986E24350C}"/>
              </a:ext>
            </a:extLst>
          </p:cNvPr>
          <p:cNvSpPr>
            <a:spLocks noGrp="1"/>
          </p:cNvSpPr>
          <p:nvPr>
            <p:ph type="title"/>
          </p:nvPr>
        </p:nvSpPr>
        <p:spPr/>
        <p:txBody>
          <a:bodyPr/>
          <a:lstStyle/>
          <a:p>
            <a:r>
              <a:rPr lang="en-US" altLang="en-US"/>
              <a:t>Arguments against absolutes: Diversity</a:t>
            </a:r>
          </a:p>
        </p:txBody>
      </p:sp>
      <p:sp>
        <p:nvSpPr>
          <p:cNvPr id="21507" name="Content Placeholder 2">
            <a:extLst>
              <a:ext uri="{FF2B5EF4-FFF2-40B4-BE49-F238E27FC236}">
                <a16:creationId xmlns:a16="http://schemas.microsoft.com/office/drawing/2014/main" id="{15BF00FE-A196-4D97-A53B-B110C3470E29}"/>
              </a:ext>
            </a:extLst>
          </p:cNvPr>
          <p:cNvSpPr>
            <a:spLocks noGrp="1"/>
          </p:cNvSpPr>
          <p:nvPr>
            <p:ph idx="1"/>
          </p:nvPr>
        </p:nvSpPr>
        <p:spPr>
          <a:xfrm>
            <a:off x="1066800" y="1143001"/>
            <a:ext cx="10058400" cy="4983163"/>
          </a:xfrm>
        </p:spPr>
        <p:txBody>
          <a:bodyPr/>
          <a:lstStyle/>
          <a:p>
            <a:pPr lvl="1"/>
            <a:r>
              <a:rPr lang="en-US" altLang="en-US" dirty="0"/>
              <a:t>Local moral standards have been transformed by Christian teaching, reducing diversity. Examples are slavery and cannibalism. (Holmes, citing William </a:t>
            </a:r>
            <a:r>
              <a:rPr lang="en-US" altLang="en-US" dirty="0" err="1"/>
              <a:t>Frankena</a:t>
            </a:r>
            <a:r>
              <a:rPr lang="en-US" altLang="en-US" dirty="0"/>
              <a:t>, p. 20)</a:t>
            </a:r>
          </a:p>
          <a:p>
            <a:pPr lvl="2"/>
            <a:r>
              <a:rPr lang="en-US" altLang="en-US" dirty="0"/>
              <a:t>Other examples are killing twins and albinos in Africa, and burning widows (</a:t>
            </a:r>
            <a:r>
              <a:rPr lang="en-US" altLang="en-US" dirty="0" err="1"/>
              <a:t>sutee</a:t>
            </a:r>
            <a:r>
              <a:rPr lang="en-US" altLang="en-US" dirty="0"/>
              <a:t>). </a:t>
            </a:r>
          </a:p>
          <a:p>
            <a:pPr lvl="1"/>
            <a:r>
              <a:rPr lang="en-US" altLang="en-US" dirty="0"/>
              <a:t>"[T]he relativist cannot consistently reject all intolerance. In tolerating other moralities than his own, he must tolerate their intolerance....Further, at least one virtue, tolerance, is then not entirely relative; and at least one moral belief, the belief that we ought to be tolerant, is taken to be true." (Holmes, p. 23)</a:t>
            </a:r>
          </a:p>
        </p:txBody>
      </p:sp>
      <p:sp>
        <p:nvSpPr>
          <p:cNvPr id="4" name="Slide Number Placeholder 3">
            <a:extLst>
              <a:ext uri="{FF2B5EF4-FFF2-40B4-BE49-F238E27FC236}">
                <a16:creationId xmlns:a16="http://schemas.microsoft.com/office/drawing/2014/main" id="{A844B58D-E9ED-4EE3-A844-11F220A18B9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A683379-A880-4194-B083-3447E7E9B721}" type="slidenum">
              <a:rPr lang="en-US" altLang="en-US"/>
              <a:pPr eaLnBrk="1" hangingPunct="1"/>
              <a:t>19</a:t>
            </a:fld>
            <a:endParaRPr lang="en-US" altLang="en-US"/>
          </a:p>
        </p:txBody>
      </p:sp>
    </p:spTree>
    <p:extLst>
      <p:ext uri="{BB962C8B-B14F-4D97-AF65-F5344CB8AC3E}">
        <p14:creationId xmlns:p14="http://schemas.microsoft.com/office/powerpoint/2010/main" val="730653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19A8E5E6-0A38-40D7-8D54-FB5FA517A4EE}"/>
              </a:ext>
            </a:extLst>
          </p:cNvPr>
          <p:cNvSpPr>
            <a:spLocks noGrp="1"/>
          </p:cNvSpPr>
          <p:nvPr>
            <p:ph type="title"/>
          </p:nvPr>
        </p:nvSpPr>
        <p:spPr/>
        <p:txBody>
          <a:bodyPr/>
          <a:lstStyle/>
          <a:p>
            <a:r>
              <a:rPr lang="en-US" altLang="en-US"/>
              <a:t>What is right and wrong?</a:t>
            </a:r>
          </a:p>
        </p:txBody>
      </p:sp>
      <p:sp>
        <p:nvSpPr>
          <p:cNvPr id="4099" name="Content Placeholder 2">
            <a:extLst>
              <a:ext uri="{FF2B5EF4-FFF2-40B4-BE49-F238E27FC236}">
                <a16:creationId xmlns:a16="http://schemas.microsoft.com/office/drawing/2014/main" id="{17A60D8F-2C00-492B-AD97-1A2D9ECE63B8}"/>
              </a:ext>
            </a:extLst>
          </p:cNvPr>
          <p:cNvSpPr>
            <a:spLocks noGrp="1"/>
          </p:cNvSpPr>
          <p:nvPr>
            <p:ph idx="1"/>
          </p:nvPr>
        </p:nvSpPr>
        <p:spPr>
          <a:xfrm>
            <a:off x="1066800" y="1143001"/>
            <a:ext cx="10058400" cy="4983163"/>
          </a:xfrm>
        </p:spPr>
        <p:txBody>
          <a:bodyPr/>
          <a:lstStyle/>
          <a:p>
            <a:r>
              <a:rPr lang="en-US" altLang="en-US" dirty="0"/>
              <a:t>A 12-year-old girl was taken in marriage in the village of </a:t>
            </a:r>
            <a:r>
              <a:rPr lang="en-US" altLang="en-US" dirty="0" err="1"/>
              <a:t>Lohutok</a:t>
            </a:r>
            <a:r>
              <a:rPr lang="en-US" altLang="en-US" dirty="0"/>
              <a:t>, S. Sudan. Is that good or bad? Why?</a:t>
            </a:r>
          </a:p>
          <a:p>
            <a:r>
              <a:rPr lang="en-US" altLang="en-US" dirty="0"/>
              <a:t>Should the death penalty apply for a man or woman engaged in consensual homosexual acts?</a:t>
            </a:r>
          </a:p>
          <a:p>
            <a:r>
              <a:rPr lang="en-US" altLang="en-US" dirty="0"/>
              <a:t>Is it good for a husband to donate his sperm to his infertile wife, so that she can be artificially inseminated and perhaps bear their child?</a:t>
            </a:r>
          </a:p>
          <a:p>
            <a:endParaRPr lang="en-US" altLang="en-US" dirty="0"/>
          </a:p>
        </p:txBody>
      </p:sp>
      <p:sp>
        <p:nvSpPr>
          <p:cNvPr id="4" name="Slide Number Placeholder 3">
            <a:extLst>
              <a:ext uri="{FF2B5EF4-FFF2-40B4-BE49-F238E27FC236}">
                <a16:creationId xmlns:a16="http://schemas.microsoft.com/office/drawing/2014/main" id="{B946FC8B-B554-4166-870D-35B5DF36DB1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303D340-07BF-4094-A7AA-1410256D503A}" type="slidenum">
              <a:rPr lang="en-US" altLang="en-US"/>
              <a:pPr eaLnBrk="1" hangingPunct="1"/>
              <a:t>2</a:t>
            </a:fld>
            <a:endParaRPr lang="en-US" altLang="en-US"/>
          </a:p>
        </p:txBody>
      </p:sp>
    </p:spTree>
    <p:extLst>
      <p:ext uri="{BB962C8B-B14F-4D97-AF65-F5344CB8AC3E}">
        <p14:creationId xmlns:p14="http://schemas.microsoft.com/office/powerpoint/2010/main" val="1131623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52F3514E-171D-4A38-840F-9DA27BB759C8}"/>
              </a:ext>
            </a:extLst>
          </p:cNvPr>
          <p:cNvSpPr>
            <a:spLocks noGrp="1"/>
          </p:cNvSpPr>
          <p:nvPr>
            <p:ph type="title"/>
          </p:nvPr>
        </p:nvSpPr>
        <p:spPr/>
        <p:txBody>
          <a:bodyPr/>
          <a:lstStyle/>
          <a:p>
            <a:r>
              <a:rPr lang="en-US" altLang="en-US"/>
              <a:t>Argument against absolutes: Dependency (determinism)</a:t>
            </a:r>
          </a:p>
        </p:txBody>
      </p:sp>
      <p:sp>
        <p:nvSpPr>
          <p:cNvPr id="22531" name="Content Placeholder 2">
            <a:extLst>
              <a:ext uri="{FF2B5EF4-FFF2-40B4-BE49-F238E27FC236}">
                <a16:creationId xmlns:a16="http://schemas.microsoft.com/office/drawing/2014/main" id="{F83C174B-4724-440C-B30B-85B4D09FC66D}"/>
              </a:ext>
            </a:extLst>
          </p:cNvPr>
          <p:cNvSpPr>
            <a:spLocks noGrp="1"/>
          </p:cNvSpPr>
          <p:nvPr>
            <p:ph idx="1"/>
          </p:nvPr>
        </p:nvSpPr>
        <p:spPr>
          <a:xfrm>
            <a:off x="1066800" y="1143001"/>
            <a:ext cx="10058400" cy="4983163"/>
          </a:xfrm>
        </p:spPr>
        <p:txBody>
          <a:bodyPr/>
          <a:lstStyle/>
          <a:p>
            <a:r>
              <a:rPr lang="en-US" altLang="en-US" dirty="0"/>
              <a:t>Humans are socialized into accepting moral/ethical practices, which they must accept.</a:t>
            </a:r>
          </a:p>
          <a:p>
            <a:pPr lvl="1"/>
            <a:r>
              <a:rPr lang="en-US" altLang="en-US" dirty="0"/>
              <a:t>People cannot believe otherwise—beliefs are determined by environment.</a:t>
            </a:r>
          </a:p>
          <a:p>
            <a:pPr lvl="1"/>
            <a:r>
              <a:rPr lang="en-US" altLang="en-US" dirty="0"/>
              <a:t> If so, how do non-conformists, reformers and prophets arise?</a:t>
            </a:r>
          </a:p>
          <a:p>
            <a:pPr lvl="1"/>
            <a:r>
              <a:rPr lang="en-US" altLang="en-US" dirty="0"/>
              <a:t>Determinism is not a view that can be chosen, since those who believe it have no choice but to believe it. If so, the determinist cannot say that this view is independently better than another. (Holmes, p. 139)</a:t>
            </a:r>
          </a:p>
          <a:p>
            <a:pPr lvl="1"/>
            <a:endParaRPr lang="en-US" altLang="en-US" dirty="0"/>
          </a:p>
          <a:p>
            <a:endParaRPr lang="en-US" altLang="en-US" dirty="0"/>
          </a:p>
        </p:txBody>
      </p:sp>
      <p:sp>
        <p:nvSpPr>
          <p:cNvPr id="4" name="Slide Number Placeholder 3">
            <a:extLst>
              <a:ext uri="{FF2B5EF4-FFF2-40B4-BE49-F238E27FC236}">
                <a16:creationId xmlns:a16="http://schemas.microsoft.com/office/drawing/2014/main" id="{BB0167A4-F541-49A0-998C-29F13147D2B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4A8CB82-2151-44EE-BC65-DA4F3C236E37}" type="slidenum">
              <a:rPr lang="en-US" altLang="en-US"/>
              <a:pPr eaLnBrk="1" hangingPunct="1"/>
              <a:t>20</a:t>
            </a:fld>
            <a:endParaRPr lang="en-US" altLang="en-US"/>
          </a:p>
        </p:txBody>
      </p:sp>
    </p:spTree>
    <p:extLst>
      <p:ext uri="{BB962C8B-B14F-4D97-AF65-F5344CB8AC3E}">
        <p14:creationId xmlns:p14="http://schemas.microsoft.com/office/powerpoint/2010/main" val="2752155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3A7F9BBE-17ED-4A76-9F26-9A0D111FCE42}"/>
              </a:ext>
            </a:extLst>
          </p:cNvPr>
          <p:cNvSpPr>
            <a:spLocks noGrp="1"/>
          </p:cNvSpPr>
          <p:nvPr>
            <p:ph type="title"/>
          </p:nvPr>
        </p:nvSpPr>
        <p:spPr/>
        <p:txBody>
          <a:bodyPr/>
          <a:lstStyle/>
          <a:p>
            <a:r>
              <a:rPr lang="en-US" altLang="en-US" sz="2800"/>
              <a:t>Argument against absolutes: Dependency (determinism)</a:t>
            </a:r>
          </a:p>
        </p:txBody>
      </p:sp>
      <p:sp>
        <p:nvSpPr>
          <p:cNvPr id="23555" name="Content Placeholder 2">
            <a:extLst>
              <a:ext uri="{FF2B5EF4-FFF2-40B4-BE49-F238E27FC236}">
                <a16:creationId xmlns:a16="http://schemas.microsoft.com/office/drawing/2014/main" id="{7A9968F4-AF4B-410E-B9C1-A716D065F54A}"/>
              </a:ext>
            </a:extLst>
          </p:cNvPr>
          <p:cNvSpPr>
            <a:spLocks noGrp="1"/>
          </p:cNvSpPr>
          <p:nvPr>
            <p:ph idx="1"/>
          </p:nvPr>
        </p:nvSpPr>
        <p:spPr>
          <a:xfrm>
            <a:off x="1066800" y="1828800"/>
            <a:ext cx="10058400" cy="4297364"/>
          </a:xfrm>
        </p:spPr>
        <p:txBody>
          <a:bodyPr/>
          <a:lstStyle/>
          <a:p>
            <a:pPr marL="0" indent="0">
              <a:buNone/>
            </a:pPr>
            <a:r>
              <a:rPr lang="en-US" altLang="en-US" dirty="0"/>
              <a:t>The Holy Spirit, by the power and grace of God, can overcome any environmental upbringing and social norms, as well as ethics generated by sin.</a:t>
            </a:r>
          </a:p>
        </p:txBody>
      </p:sp>
      <p:sp>
        <p:nvSpPr>
          <p:cNvPr id="4" name="Slide Number Placeholder 3">
            <a:extLst>
              <a:ext uri="{FF2B5EF4-FFF2-40B4-BE49-F238E27FC236}">
                <a16:creationId xmlns:a16="http://schemas.microsoft.com/office/drawing/2014/main" id="{9EC928E2-3F30-4E05-A5E6-74DD7BA5946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A032498-3165-4667-B8D5-E6742EDD75AA}" type="slidenum">
              <a:rPr lang="en-US" altLang="en-US"/>
              <a:pPr eaLnBrk="1" hangingPunct="1"/>
              <a:t>21</a:t>
            </a:fld>
            <a:endParaRPr lang="en-US" altLang="en-US"/>
          </a:p>
        </p:txBody>
      </p:sp>
    </p:spTree>
    <p:extLst>
      <p:ext uri="{BB962C8B-B14F-4D97-AF65-F5344CB8AC3E}">
        <p14:creationId xmlns:p14="http://schemas.microsoft.com/office/powerpoint/2010/main" val="784216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DBD6175F-3756-4575-8357-450E452053EF}"/>
              </a:ext>
            </a:extLst>
          </p:cNvPr>
          <p:cNvSpPr>
            <a:spLocks noGrp="1"/>
          </p:cNvSpPr>
          <p:nvPr>
            <p:ph type="title"/>
          </p:nvPr>
        </p:nvSpPr>
        <p:spPr/>
        <p:txBody>
          <a:bodyPr/>
          <a:lstStyle/>
          <a:p>
            <a:r>
              <a:rPr lang="en-US" altLang="en-US" sz="2800"/>
              <a:t>Lack of consensus among philosophers</a:t>
            </a:r>
          </a:p>
        </p:txBody>
      </p:sp>
      <p:sp>
        <p:nvSpPr>
          <p:cNvPr id="24579" name="Content Placeholder 2">
            <a:extLst>
              <a:ext uri="{FF2B5EF4-FFF2-40B4-BE49-F238E27FC236}">
                <a16:creationId xmlns:a16="http://schemas.microsoft.com/office/drawing/2014/main" id="{6BD8FA5D-1837-4120-A424-F9DD9A5C5133}"/>
              </a:ext>
            </a:extLst>
          </p:cNvPr>
          <p:cNvSpPr>
            <a:spLocks noGrp="1"/>
          </p:cNvSpPr>
          <p:nvPr>
            <p:ph idx="1"/>
          </p:nvPr>
        </p:nvSpPr>
        <p:spPr>
          <a:xfrm>
            <a:off x="1066800" y="1143001"/>
            <a:ext cx="10058400" cy="4983163"/>
          </a:xfrm>
        </p:spPr>
        <p:txBody>
          <a:bodyPr/>
          <a:lstStyle/>
          <a:p>
            <a:r>
              <a:rPr lang="en-US" altLang="en-US" dirty="0"/>
              <a:t>Moral philosophers tend to pull down one another's theories, while confidently highlighting their own. You find that few agree as to what moral facts there may be, and some cannot even agree that moral facts are possible. Even if such facts could somehow be discovered by reason alone, ethicists would probably not rally around them. They have been trying for at least 2500 years, but have reached no consensus.</a:t>
            </a:r>
          </a:p>
          <a:p>
            <a:endParaRPr lang="en-US" altLang="en-US" dirty="0"/>
          </a:p>
        </p:txBody>
      </p:sp>
      <p:sp>
        <p:nvSpPr>
          <p:cNvPr id="4" name="Slide Number Placeholder 3">
            <a:extLst>
              <a:ext uri="{FF2B5EF4-FFF2-40B4-BE49-F238E27FC236}">
                <a16:creationId xmlns:a16="http://schemas.microsoft.com/office/drawing/2014/main" id="{B5739D91-4571-4456-B073-BE492A3C8EF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6DF20D3-F4F0-4AAE-85D3-8CBFE9DF7686}" type="slidenum">
              <a:rPr lang="en-US" altLang="en-US"/>
              <a:pPr eaLnBrk="1" hangingPunct="1"/>
              <a:t>22</a:t>
            </a:fld>
            <a:endParaRPr lang="en-US" altLang="en-US"/>
          </a:p>
        </p:txBody>
      </p:sp>
    </p:spTree>
    <p:extLst>
      <p:ext uri="{BB962C8B-B14F-4D97-AF65-F5344CB8AC3E}">
        <p14:creationId xmlns:p14="http://schemas.microsoft.com/office/powerpoint/2010/main" val="861638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A50A03FF-14DA-41B2-9B44-9DD5C1945671}"/>
              </a:ext>
            </a:extLst>
          </p:cNvPr>
          <p:cNvSpPr>
            <a:spLocks noGrp="1"/>
          </p:cNvSpPr>
          <p:nvPr>
            <p:ph type="title"/>
          </p:nvPr>
        </p:nvSpPr>
        <p:spPr/>
        <p:txBody>
          <a:bodyPr/>
          <a:lstStyle/>
          <a:p>
            <a:r>
              <a:rPr lang="en-US" altLang="en-US"/>
              <a:t>Human value in Hinduism</a:t>
            </a:r>
          </a:p>
        </p:txBody>
      </p:sp>
      <p:sp>
        <p:nvSpPr>
          <p:cNvPr id="25603" name="Content Placeholder 2">
            <a:extLst>
              <a:ext uri="{FF2B5EF4-FFF2-40B4-BE49-F238E27FC236}">
                <a16:creationId xmlns:a16="http://schemas.microsoft.com/office/drawing/2014/main" id="{8A0DE69B-F42F-4350-9DAB-79A35357410B}"/>
              </a:ext>
            </a:extLst>
          </p:cNvPr>
          <p:cNvSpPr>
            <a:spLocks noGrp="1"/>
          </p:cNvSpPr>
          <p:nvPr>
            <p:ph idx="1"/>
          </p:nvPr>
        </p:nvSpPr>
        <p:spPr>
          <a:xfrm>
            <a:off x="1066800" y="1143001"/>
            <a:ext cx="10058400" cy="4983163"/>
          </a:xfrm>
        </p:spPr>
        <p:txBody>
          <a:bodyPr/>
          <a:lstStyle/>
          <a:p>
            <a:r>
              <a:rPr lang="en-US" altLang="en-US" dirty="0"/>
              <a:t>Hinduism: everything is one (monism), so humans have no special value.</a:t>
            </a:r>
          </a:p>
          <a:p>
            <a:pPr lvl="1"/>
            <a:r>
              <a:rPr lang="en-US" altLang="en-US" dirty="0"/>
              <a:t>One creation account reads: “In the beginning this [universe] was the Self alone—in the likeness of a man.” “He was afraid,” and lonely, so he created a woman. Self split into man and woman and then had intercourse, creating human beings. Further relations produced the animals. “He knew that he was [the whole of] creation, for he had brought it all forth. Hence he became [all] creation.” </a:t>
            </a:r>
            <a:r>
              <a:rPr lang="en-US" altLang="en-US" dirty="0" err="1"/>
              <a:t>Brihadaranyaka</a:t>
            </a:r>
            <a:r>
              <a:rPr lang="en-US" altLang="en-US" dirty="0"/>
              <a:t> Upanishad I, iv:1-5</a:t>
            </a:r>
          </a:p>
          <a:p>
            <a:pPr lvl="1"/>
            <a:endParaRPr lang="en-US" altLang="en-US" dirty="0"/>
          </a:p>
        </p:txBody>
      </p:sp>
      <p:sp>
        <p:nvSpPr>
          <p:cNvPr id="39940" name="Slide Number Placeholder 3">
            <a:extLst>
              <a:ext uri="{FF2B5EF4-FFF2-40B4-BE49-F238E27FC236}">
                <a16:creationId xmlns:a16="http://schemas.microsoft.com/office/drawing/2014/main" id="{36CC4E3F-9D39-4E0C-973B-870A62AFC31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93E465D-9D4D-42DB-8A62-8759DEEF8907}" type="slidenum">
              <a:rPr lang="en-US" altLang="en-US"/>
              <a:pPr eaLnBrk="1" hangingPunct="1"/>
              <a:t>23</a:t>
            </a:fld>
            <a:endParaRPr lang="en-US" altLang="en-US"/>
          </a:p>
        </p:txBody>
      </p:sp>
    </p:spTree>
    <p:extLst>
      <p:ext uri="{BB962C8B-B14F-4D97-AF65-F5344CB8AC3E}">
        <p14:creationId xmlns:p14="http://schemas.microsoft.com/office/powerpoint/2010/main" val="3107997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D2E569B8-FF05-49DE-B2C5-3B5AEFA8E3E7}"/>
              </a:ext>
            </a:extLst>
          </p:cNvPr>
          <p:cNvSpPr>
            <a:spLocks noGrp="1"/>
          </p:cNvSpPr>
          <p:nvPr>
            <p:ph type="title"/>
          </p:nvPr>
        </p:nvSpPr>
        <p:spPr/>
        <p:txBody>
          <a:bodyPr/>
          <a:lstStyle/>
          <a:p>
            <a:r>
              <a:rPr lang="en-US" altLang="en-US"/>
              <a:t>Human value in Buddhism  </a:t>
            </a:r>
          </a:p>
        </p:txBody>
      </p:sp>
      <p:sp>
        <p:nvSpPr>
          <p:cNvPr id="26627" name="Content Placeholder 2">
            <a:extLst>
              <a:ext uri="{FF2B5EF4-FFF2-40B4-BE49-F238E27FC236}">
                <a16:creationId xmlns:a16="http://schemas.microsoft.com/office/drawing/2014/main" id="{EC83F28E-3C3F-4A38-A9DF-8CDD71EEC867}"/>
              </a:ext>
            </a:extLst>
          </p:cNvPr>
          <p:cNvSpPr>
            <a:spLocks noGrp="1"/>
          </p:cNvSpPr>
          <p:nvPr>
            <p:ph idx="1"/>
          </p:nvPr>
        </p:nvSpPr>
        <p:spPr>
          <a:xfrm>
            <a:off x="1066800" y="1143001"/>
            <a:ext cx="10058400" cy="4983163"/>
          </a:xfrm>
        </p:spPr>
        <p:txBody>
          <a:bodyPr/>
          <a:lstStyle/>
          <a:p>
            <a:r>
              <a:rPr lang="en-US" altLang="en-US" dirty="0"/>
              <a:t>The first step on the Eightfold Path is “anatta”—there is no “self” or “atman.”</a:t>
            </a:r>
          </a:p>
          <a:p>
            <a:pPr lvl="1"/>
            <a:r>
              <a:rPr lang="en-US" altLang="en-US" dirty="0"/>
              <a:t>The corollary is that all is an illusion--“maya.”</a:t>
            </a:r>
          </a:p>
          <a:p>
            <a:pPr lvl="1"/>
            <a:r>
              <a:rPr lang="en-US" altLang="en-US" dirty="0"/>
              <a:t>Individuality is ignorance. Bentley-Taylor, p. 172-173</a:t>
            </a:r>
          </a:p>
          <a:p>
            <a:r>
              <a:rPr lang="en-US" altLang="en-US" dirty="0"/>
              <a:t>However, since Buddha claimed no special revelation, he went on to propose an extremely difficult ethic, based upon his reasoning. E.A. Burtt, p. 27</a:t>
            </a:r>
          </a:p>
          <a:p>
            <a:pPr lvl="1"/>
            <a:r>
              <a:rPr lang="en-US" altLang="en-US" dirty="0"/>
              <a:t>How can one follow step two, renouncing lust and ill-will, if the self is illusory?</a:t>
            </a:r>
          </a:p>
        </p:txBody>
      </p:sp>
      <p:sp>
        <p:nvSpPr>
          <p:cNvPr id="40964" name="Slide Number Placeholder 3">
            <a:extLst>
              <a:ext uri="{FF2B5EF4-FFF2-40B4-BE49-F238E27FC236}">
                <a16:creationId xmlns:a16="http://schemas.microsoft.com/office/drawing/2014/main" id="{EC2DEF29-0F74-40B6-998E-EBABFEE1E06D}"/>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BCC9FB0-CCBE-4D94-BDDF-E06630B29035}" type="slidenum">
              <a:rPr lang="en-US" altLang="en-US"/>
              <a:pPr eaLnBrk="1" hangingPunct="1"/>
              <a:t>24</a:t>
            </a:fld>
            <a:endParaRPr lang="en-US" altLang="en-US"/>
          </a:p>
        </p:txBody>
      </p:sp>
    </p:spTree>
    <p:extLst>
      <p:ext uri="{BB962C8B-B14F-4D97-AF65-F5344CB8AC3E}">
        <p14:creationId xmlns:p14="http://schemas.microsoft.com/office/powerpoint/2010/main" val="7322247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98B6DACE-775F-4625-9A4D-C280005CA2CF}"/>
              </a:ext>
            </a:extLst>
          </p:cNvPr>
          <p:cNvSpPr>
            <a:spLocks noGrp="1"/>
          </p:cNvSpPr>
          <p:nvPr>
            <p:ph type="title"/>
          </p:nvPr>
        </p:nvSpPr>
        <p:spPr/>
        <p:txBody>
          <a:bodyPr/>
          <a:lstStyle/>
          <a:p>
            <a:r>
              <a:rPr lang="en-US" altLang="en-US"/>
              <a:t>Human value in Islam</a:t>
            </a:r>
          </a:p>
        </p:txBody>
      </p:sp>
      <p:sp>
        <p:nvSpPr>
          <p:cNvPr id="27651" name="Content Placeholder 2">
            <a:extLst>
              <a:ext uri="{FF2B5EF4-FFF2-40B4-BE49-F238E27FC236}">
                <a16:creationId xmlns:a16="http://schemas.microsoft.com/office/drawing/2014/main" id="{680E8C21-3D56-4595-8CB7-3E7B2379A633}"/>
              </a:ext>
            </a:extLst>
          </p:cNvPr>
          <p:cNvSpPr>
            <a:spLocks noGrp="1"/>
          </p:cNvSpPr>
          <p:nvPr>
            <p:ph idx="1"/>
          </p:nvPr>
        </p:nvSpPr>
        <p:spPr>
          <a:xfrm>
            <a:off x="1066800" y="1143001"/>
            <a:ext cx="10058400" cy="4983163"/>
          </a:xfrm>
        </p:spPr>
        <p:txBody>
          <a:bodyPr/>
          <a:lstStyle/>
          <a:p>
            <a:r>
              <a:rPr lang="en-US" altLang="en-US" dirty="0"/>
              <a:t>Individual value seems to be based upon performance and obedience to Allah.</a:t>
            </a:r>
          </a:p>
          <a:p>
            <a:pPr lvl="1"/>
            <a:r>
              <a:rPr lang="en-US" altLang="en-US" dirty="0"/>
              <a:t>Allah loves those who do right but does not love the transgressor or prodigals (Surah 2:195, 222; 5:87). Human worth is conditional, not based upon God’s grace.</a:t>
            </a:r>
          </a:p>
        </p:txBody>
      </p:sp>
      <p:sp>
        <p:nvSpPr>
          <p:cNvPr id="41988" name="Slide Number Placeholder 3">
            <a:extLst>
              <a:ext uri="{FF2B5EF4-FFF2-40B4-BE49-F238E27FC236}">
                <a16:creationId xmlns:a16="http://schemas.microsoft.com/office/drawing/2014/main" id="{E486EA06-B244-4FBA-B7A6-0389B5DB6200}"/>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90DB2C-842E-472F-AC26-CAD941DCB99E}" type="slidenum">
              <a:rPr lang="en-US" altLang="en-US"/>
              <a:pPr eaLnBrk="1" hangingPunct="1"/>
              <a:t>25</a:t>
            </a:fld>
            <a:endParaRPr lang="en-US" altLang="en-US"/>
          </a:p>
        </p:txBody>
      </p:sp>
    </p:spTree>
    <p:extLst>
      <p:ext uri="{BB962C8B-B14F-4D97-AF65-F5344CB8AC3E}">
        <p14:creationId xmlns:p14="http://schemas.microsoft.com/office/powerpoint/2010/main" val="2180858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4B25F3EE-F0AE-4348-B79A-4A913F7E3F4B}"/>
              </a:ext>
            </a:extLst>
          </p:cNvPr>
          <p:cNvSpPr>
            <a:spLocks noGrp="1"/>
          </p:cNvSpPr>
          <p:nvPr>
            <p:ph type="title"/>
          </p:nvPr>
        </p:nvSpPr>
        <p:spPr/>
        <p:txBody>
          <a:bodyPr/>
          <a:lstStyle/>
          <a:p>
            <a:r>
              <a:rPr lang="en-US" altLang="en-US"/>
              <a:t>Evolutionary ethics</a:t>
            </a:r>
          </a:p>
        </p:txBody>
      </p:sp>
      <p:sp>
        <p:nvSpPr>
          <p:cNvPr id="28675" name="Content Placeholder 2">
            <a:extLst>
              <a:ext uri="{FF2B5EF4-FFF2-40B4-BE49-F238E27FC236}">
                <a16:creationId xmlns:a16="http://schemas.microsoft.com/office/drawing/2014/main" id="{04394B04-BAE5-4BEE-8B89-F4CA1DD6787B}"/>
              </a:ext>
            </a:extLst>
          </p:cNvPr>
          <p:cNvSpPr>
            <a:spLocks noGrp="1"/>
          </p:cNvSpPr>
          <p:nvPr>
            <p:ph idx="1"/>
          </p:nvPr>
        </p:nvSpPr>
        <p:spPr>
          <a:xfrm>
            <a:off x="1066800" y="1143001"/>
            <a:ext cx="10058400" cy="4983163"/>
          </a:xfrm>
        </p:spPr>
        <p:txBody>
          <a:bodyPr/>
          <a:lstStyle/>
          <a:p>
            <a:r>
              <a:rPr lang="en-US" altLang="en-US" dirty="0"/>
              <a:t>If the material universe is the product of nothing, plus time, plus chance, or if matter itself is eternal, there is no necessary value to that universe, or anything in it.</a:t>
            </a:r>
          </a:p>
          <a:p>
            <a:pPr lvl="1"/>
            <a:r>
              <a:rPr lang="en-US" altLang="en-US" dirty="0"/>
              <a:t>Ethics becomes a matter of personal choice, plus  culture, plus a point on the time spectrum.</a:t>
            </a:r>
          </a:p>
          <a:p>
            <a:pPr lvl="1"/>
            <a:r>
              <a:rPr lang="en-US" altLang="en-US" dirty="0"/>
              <a:t>Right and wrong are defined by the  majority and enforced by sanctions.</a:t>
            </a:r>
          </a:p>
          <a:p>
            <a:pPr lvl="1"/>
            <a:endParaRPr lang="en-US" altLang="en-US" dirty="0"/>
          </a:p>
        </p:txBody>
      </p:sp>
      <p:sp>
        <p:nvSpPr>
          <p:cNvPr id="38916" name="Slide Number Placeholder 3">
            <a:extLst>
              <a:ext uri="{FF2B5EF4-FFF2-40B4-BE49-F238E27FC236}">
                <a16:creationId xmlns:a16="http://schemas.microsoft.com/office/drawing/2014/main" id="{9B1D142F-1224-4981-98EE-D3001CA245E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E5FFFD5-27A5-41D0-83B9-BDB16C320100}" type="slidenum">
              <a:rPr lang="en-US" altLang="en-US"/>
              <a:pPr eaLnBrk="1" hangingPunct="1"/>
              <a:t>26</a:t>
            </a:fld>
            <a:endParaRPr lang="en-US" altLang="en-US"/>
          </a:p>
        </p:txBody>
      </p:sp>
    </p:spTree>
    <p:extLst>
      <p:ext uri="{BB962C8B-B14F-4D97-AF65-F5344CB8AC3E}">
        <p14:creationId xmlns:p14="http://schemas.microsoft.com/office/powerpoint/2010/main" val="31769640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5AA0863B-D306-42F4-A742-4087396905BE}"/>
              </a:ext>
            </a:extLst>
          </p:cNvPr>
          <p:cNvSpPr>
            <a:spLocks noGrp="1"/>
          </p:cNvSpPr>
          <p:nvPr>
            <p:ph type="title"/>
          </p:nvPr>
        </p:nvSpPr>
        <p:spPr/>
        <p:txBody>
          <a:bodyPr/>
          <a:lstStyle/>
          <a:p>
            <a:r>
              <a:rPr lang="en-US" altLang="en-US"/>
              <a:t>Valentine (March 2010)</a:t>
            </a:r>
          </a:p>
        </p:txBody>
      </p:sp>
      <p:sp>
        <p:nvSpPr>
          <p:cNvPr id="29699" name="Content Placeholder 2">
            <a:extLst>
              <a:ext uri="{FF2B5EF4-FFF2-40B4-BE49-F238E27FC236}">
                <a16:creationId xmlns:a16="http://schemas.microsoft.com/office/drawing/2014/main" id="{80265D76-8D59-4317-A446-DD5BBC19D720}"/>
              </a:ext>
            </a:extLst>
          </p:cNvPr>
          <p:cNvSpPr>
            <a:spLocks noGrp="1"/>
          </p:cNvSpPr>
          <p:nvPr>
            <p:ph idx="1"/>
          </p:nvPr>
        </p:nvSpPr>
        <p:spPr>
          <a:xfrm>
            <a:off x="1066800" y="1143001"/>
            <a:ext cx="10058400" cy="4983163"/>
          </a:xfrm>
        </p:spPr>
        <p:txBody>
          <a:bodyPr/>
          <a:lstStyle/>
          <a:p>
            <a:r>
              <a:rPr lang="en-US" altLang="en-US" dirty="0"/>
              <a:t>He is a physics student in a European university.</a:t>
            </a:r>
          </a:p>
          <a:p>
            <a:pPr lvl="1"/>
            <a:r>
              <a:rPr lang="en-US" altLang="en-US" dirty="0"/>
              <a:t>He accepts no absolutes, not wanting anyone to tell him what to do. Religion is used to control people, he believes.</a:t>
            </a:r>
          </a:p>
          <a:p>
            <a:pPr lvl="1"/>
            <a:r>
              <a:rPr lang="en-US" altLang="en-US" dirty="0"/>
              <a:t>He repeated several times that he didn’t know the difference between right and wrong, and used those terms as if they had definable content. I suggested that he would not want me to steal his wallet or to abduct his sister, with whom he was traveling. He thought that in some circumstances taking his money would be justified [situation ethics], but did not respond to the abduction statement.</a:t>
            </a:r>
          </a:p>
          <a:p>
            <a:pPr lvl="1"/>
            <a:r>
              <a:rPr lang="en-US" altLang="en-US" dirty="0"/>
              <a:t>Individuals had value because they formed communities. He seemed to be concerned for minorities. A weakness of utilitarian ethics is that minorities are not protected, if good is defined by doing the most good for the greatest number.</a:t>
            </a:r>
          </a:p>
        </p:txBody>
      </p:sp>
      <p:sp>
        <p:nvSpPr>
          <p:cNvPr id="4" name="Slide Number Placeholder 3">
            <a:extLst>
              <a:ext uri="{FF2B5EF4-FFF2-40B4-BE49-F238E27FC236}">
                <a16:creationId xmlns:a16="http://schemas.microsoft.com/office/drawing/2014/main" id="{C71B2535-29E7-41B8-B370-5AF3D3BAF74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A630CD6-6E85-43B4-B90E-6DF11E53A6F4}" type="slidenum">
              <a:rPr lang="en-US" altLang="en-US"/>
              <a:pPr eaLnBrk="1" hangingPunct="1"/>
              <a:t>27</a:t>
            </a:fld>
            <a:endParaRPr lang="en-US" altLang="en-US"/>
          </a:p>
        </p:txBody>
      </p:sp>
    </p:spTree>
    <p:extLst>
      <p:ext uri="{BB962C8B-B14F-4D97-AF65-F5344CB8AC3E}">
        <p14:creationId xmlns:p14="http://schemas.microsoft.com/office/powerpoint/2010/main" val="841339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FBFC6441-3481-478E-843C-BFFDC8CAE5EE}"/>
              </a:ext>
            </a:extLst>
          </p:cNvPr>
          <p:cNvSpPr>
            <a:spLocks noGrp="1"/>
          </p:cNvSpPr>
          <p:nvPr>
            <p:ph type="title"/>
          </p:nvPr>
        </p:nvSpPr>
        <p:spPr/>
        <p:txBody>
          <a:bodyPr/>
          <a:lstStyle/>
          <a:p>
            <a:r>
              <a:rPr lang="en-US" altLang="en-US"/>
              <a:t>Valentine</a:t>
            </a:r>
          </a:p>
        </p:txBody>
      </p:sp>
      <p:sp>
        <p:nvSpPr>
          <p:cNvPr id="30723" name="Content Placeholder 2">
            <a:extLst>
              <a:ext uri="{FF2B5EF4-FFF2-40B4-BE49-F238E27FC236}">
                <a16:creationId xmlns:a16="http://schemas.microsoft.com/office/drawing/2014/main" id="{24607F6D-06D8-40C8-8517-F05A31ED59DD}"/>
              </a:ext>
            </a:extLst>
          </p:cNvPr>
          <p:cNvSpPr>
            <a:spLocks noGrp="1"/>
          </p:cNvSpPr>
          <p:nvPr>
            <p:ph idx="1"/>
          </p:nvPr>
        </p:nvSpPr>
        <p:spPr>
          <a:xfrm>
            <a:off x="1066800" y="1143001"/>
            <a:ext cx="10134600" cy="4983163"/>
          </a:xfrm>
        </p:spPr>
        <p:txBody>
          <a:bodyPr/>
          <a:lstStyle/>
          <a:p>
            <a:r>
              <a:rPr lang="en-US" altLang="en-US" dirty="0"/>
              <a:t>He claimed that the UN hurt developing peoples by providing free commodities, hurting businesses providing these items, </a:t>
            </a:r>
            <a:r>
              <a:rPr lang="en-US" altLang="en-US"/>
              <a:t>revealing concern </a:t>
            </a:r>
            <a:r>
              <a:rPr lang="en-US" altLang="en-US" dirty="0"/>
              <a:t>for owners of small businesses.</a:t>
            </a:r>
          </a:p>
          <a:p>
            <a:r>
              <a:rPr lang="en-US" altLang="en-US" dirty="0"/>
              <a:t>He advocates going to a tribe or people to help them to clarify their own values, for each individual to determine what is right and wrong.</a:t>
            </a:r>
          </a:p>
          <a:p>
            <a:pPr lvl="1"/>
            <a:r>
              <a:rPr lang="en-US" altLang="en-US" dirty="0"/>
              <a:t>How each person formulating his own ethical system would foster community he did not say. This seems instead to be the worst possible foundation for community.</a:t>
            </a:r>
          </a:p>
          <a:p>
            <a:pPr lvl="1"/>
            <a:r>
              <a:rPr lang="en-US" altLang="en-US" dirty="0"/>
              <a:t>The person has no intrinsic worth.</a:t>
            </a:r>
          </a:p>
          <a:p>
            <a:r>
              <a:rPr lang="en-US" altLang="en-US" dirty="0"/>
              <a:t>So is the terrible task of defining good and evil for one’s self, with its inevitable inconsistencies.</a:t>
            </a:r>
          </a:p>
        </p:txBody>
      </p:sp>
      <p:sp>
        <p:nvSpPr>
          <p:cNvPr id="4" name="Slide Number Placeholder 3">
            <a:extLst>
              <a:ext uri="{FF2B5EF4-FFF2-40B4-BE49-F238E27FC236}">
                <a16:creationId xmlns:a16="http://schemas.microsoft.com/office/drawing/2014/main" id="{B008CD83-F07C-40E4-BF01-A6636BBDB5F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END  </a:t>
            </a:r>
            <a:fld id="{ABDC475B-CFD5-460F-AB2B-F0FDDFFB1FA3}" type="slidenum">
              <a:rPr lang="en-US" altLang="en-US"/>
              <a:pPr eaLnBrk="1" hangingPunct="1"/>
              <a:t>28</a:t>
            </a:fld>
            <a:endParaRPr lang="en-US" altLang="en-US"/>
          </a:p>
        </p:txBody>
      </p:sp>
    </p:spTree>
    <p:extLst>
      <p:ext uri="{BB962C8B-B14F-4D97-AF65-F5344CB8AC3E}">
        <p14:creationId xmlns:p14="http://schemas.microsoft.com/office/powerpoint/2010/main" val="343042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7C248B80-6B14-41DC-AE61-01D55A9D71B1}"/>
              </a:ext>
            </a:extLst>
          </p:cNvPr>
          <p:cNvSpPr>
            <a:spLocks noGrp="1"/>
          </p:cNvSpPr>
          <p:nvPr>
            <p:ph type="title"/>
          </p:nvPr>
        </p:nvSpPr>
        <p:spPr/>
        <p:txBody>
          <a:bodyPr/>
          <a:lstStyle/>
          <a:p>
            <a:r>
              <a:rPr lang="en-US" altLang="en-US" dirty="0"/>
              <a:t>       Religion                       Philosophy</a:t>
            </a:r>
          </a:p>
        </p:txBody>
      </p:sp>
      <p:sp>
        <p:nvSpPr>
          <p:cNvPr id="5123" name="Content Placeholder 2">
            <a:extLst>
              <a:ext uri="{FF2B5EF4-FFF2-40B4-BE49-F238E27FC236}">
                <a16:creationId xmlns:a16="http://schemas.microsoft.com/office/drawing/2014/main" id="{E3C33AE9-719B-4210-A780-FD9C9AF79DC1}"/>
              </a:ext>
            </a:extLst>
          </p:cNvPr>
          <p:cNvSpPr>
            <a:spLocks noGrp="1"/>
          </p:cNvSpPr>
          <p:nvPr>
            <p:ph sz="half" idx="1"/>
          </p:nvPr>
        </p:nvSpPr>
        <p:spPr>
          <a:xfrm>
            <a:off x="1066799" y="1150221"/>
            <a:ext cx="4927601" cy="4983163"/>
          </a:xfrm>
        </p:spPr>
        <p:txBody>
          <a:bodyPr/>
          <a:lstStyle/>
          <a:p>
            <a:r>
              <a:rPr lang="en-US" altLang="en-US" dirty="0"/>
              <a:t>Founded upon revelation</a:t>
            </a:r>
          </a:p>
          <a:p>
            <a:r>
              <a:rPr lang="en-US" altLang="en-US" dirty="0"/>
              <a:t>Concerned with morals</a:t>
            </a:r>
          </a:p>
          <a:p>
            <a:pPr lvl="1"/>
            <a:r>
              <a:rPr lang="en-US" altLang="en-US" dirty="0"/>
              <a:t>Morals are absolute.</a:t>
            </a:r>
          </a:p>
          <a:p>
            <a:pPr lvl="1"/>
            <a:r>
              <a:rPr lang="en-US" altLang="en-US" dirty="0"/>
              <a:t>Have to do with person- to-God</a:t>
            </a:r>
          </a:p>
          <a:p>
            <a:r>
              <a:rPr lang="en-US" altLang="en-US" dirty="0"/>
              <a:t>Concerned with “</a:t>
            </a:r>
            <a:r>
              <a:rPr lang="en-US" altLang="en-US" dirty="0" err="1"/>
              <a:t>supranature</a:t>
            </a:r>
            <a:r>
              <a:rPr lang="en-US" altLang="en-US" dirty="0"/>
              <a:t>”</a:t>
            </a:r>
          </a:p>
          <a:p>
            <a:r>
              <a:rPr lang="en-US" altLang="en-US" dirty="0"/>
              <a:t>Miracles are a part</a:t>
            </a:r>
          </a:p>
          <a:p>
            <a:r>
              <a:rPr lang="en-US" altLang="en-US" dirty="0"/>
              <a:t>Goal is to find God</a:t>
            </a:r>
          </a:p>
          <a:p>
            <a:r>
              <a:rPr lang="en-US" altLang="en-US" dirty="0"/>
              <a:t>Arthur A. </a:t>
            </a:r>
            <a:r>
              <a:rPr lang="en-US" altLang="en-US" dirty="0" err="1"/>
              <a:t>Custance</a:t>
            </a:r>
            <a:r>
              <a:rPr lang="en-US" altLang="en-US" dirty="0"/>
              <a:t>, Noah’s Three Sons, p. 29.</a:t>
            </a:r>
          </a:p>
        </p:txBody>
      </p:sp>
      <p:sp>
        <p:nvSpPr>
          <p:cNvPr id="5124" name="Content Placeholder 3">
            <a:extLst>
              <a:ext uri="{FF2B5EF4-FFF2-40B4-BE49-F238E27FC236}">
                <a16:creationId xmlns:a16="http://schemas.microsoft.com/office/drawing/2014/main" id="{E668F237-93D8-4B5F-950D-60828AE014AD}"/>
              </a:ext>
            </a:extLst>
          </p:cNvPr>
          <p:cNvSpPr>
            <a:spLocks noGrp="1"/>
          </p:cNvSpPr>
          <p:nvPr>
            <p:ph sz="half" idx="2"/>
          </p:nvPr>
        </p:nvSpPr>
        <p:spPr>
          <a:xfrm>
            <a:off x="5867400" y="1143001"/>
            <a:ext cx="5257800" cy="4983163"/>
          </a:xfrm>
        </p:spPr>
        <p:txBody>
          <a:bodyPr/>
          <a:lstStyle/>
          <a:p>
            <a:r>
              <a:rPr lang="en-US" altLang="en-US" dirty="0"/>
              <a:t>Founded upon reason</a:t>
            </a:r>
          </a:p>
          <a:p>
            <a:r>
              <a:rPr lang="en-US" altLang="en-US" dirty="0"/>
              <a:t>Concerned with ethics</a:t>
            </a:r>
          </a:p>
          <a:p>
            <a:pPr lvl="1"/>
            <a:r>
              <a:rPr lang="en-US" altLang="en-US" dirty="0"/>
              <a:t>Ethics are relative. (School of Morals?)</a:t>
            </a:r>
          </a:p>
          <a:p>
            <a:pPr lvl="1"/>
            <a:r>
              <a:rPr lang="en-US" altLang="en-US" dirty="0"/>
              <a:t>Are person-to-person</a:t>
            </a:r>
          </a:p>
          <a:p>
            <a:r>
              <a:rPr lang="en-US" altLang="en-US" dirty="0"/>
              <a:t>Not concerned with nature, but with “</a:t>
            </a:r>
            <a:r>
              <a:rPr lang="en-US" altLang="en-US" dirty="0" err="1"/>
              <a:t>metanature</a:t>
            </a:r>
            <a:r>
              <a:rPr lang="en-US" altLang="en-US" dirty="0"/>
              <a:t>” (science concerned with nature)</a:t>
            </a:r>
          </a:p>
          <a:p>
            <a:r>
              <a:rPr lang="en-US" altLang="en-US" dirty="0"/>
              <a:t>Miracles are irrelevant</a:t>
            </a:r>
          </a:p>
          <a:p>
            <a:r>
              <a:rPr lang="en-US" altLang="en-US" dirty="0"/>
              <a:t>Goal is to find truth</a:t>
            </a:r>
          </a:p>
        </p:txBody>
      </p:sp>
      <p:sp>
        <p:nvSpPr>
          <p:cNvPr id="32773" name="Slide Number Placeholder 4">
            <a:extLst>
              <a:ext uri="{FF2B5EF4-FFF2-40B4-BE49-F238E27FC236}">
                <a16:creationId xmlns:a16="http://schemas.microsoft.com/office/drawing/2014/main" id="{8C04D08C-08E8-4591-8EEE-03D542658EE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16ECA9E-2E45-421A-B965-5E6F291CF8A9}" type="slidenum">
              <a:rPr lang="en-US" altLang="en-US"/>
              <a:pPr eaLnBrk="1" hangingPunct="1"/>
              <a:t>3</a:t>
            </a:fld>
            <a:endParaRPr lang="en-US" altLang="en-US"/>
          </a:p>
        </p:txBody>
      </p:sp>
    </p:spTree>
    <p:extLst>
      <p:ext uri="{BB962C8B-B14F-4D97-AF65-F5344CB8AC3E}">
        <p14:creationId xmlns:p14="http://schemas.microsoft.com/office/powerpoint/2010/main" val="2009337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B808DFC0-F193-4658-AB6C-8E5D685262F7}"/>
              </a:ext>
            </a:extLst>
          </p:cNvPr>
          <p:cNvSpPr>
            <a:spLocks noGrp="1"/>
          </p:cNvSpPr>
          <p:nvPr>
            <p:ph type="title"/>
          </p:nvPr>
        </p:nvSpPr>
        <p:spPr/>
        <p:txBody>
          <a:bodyPr/>
          <a:lstStyle/>
          <a:p>
            <a:r>
              <a:rPr lang="en-US" altLang="en-US"/>
              <a:t>Ethics (Moral Philosophy) Defined</a:t>
            </a:r>
          </a:p>
        </p:txBody>
      </p:sp>
      <p:sp>
        <p:nvSpPr>
          <p:cNvPr id="6147" name="Content Placeholder 2">
            <a:extLst>
              <a:ext uri="{FF2B5EF4-FFF2-40B4-BE49-F238E27FC236}">
                <a16:creationId xmlns:a16="http://schemas.microsoft.com/office/drawing/2014/main" id="{55F74732-897B-4291-A118-B43613DC5093}"/>
              </a:ext>
            </a:extLst>
          </p:cNvPr>
          <p:cNvSpPr>
            <a:spLocks noGrp="1"/>
          </p:cNvSpPr>
          <p:nvPr>
            <p:ph idx="1"/>
          </p:nvPr>
        </p:nvSpPr>
        <p:spPr>
          <a:xfrm>
            <a:off x="1066800" y="1143001"/>
            <a:ext cx="10058400" cy="4983163"/>
          </a:xfrm>
        </p:spPr>
        <p:txBody>
          <a:bodyPr/>
          <a:lstStyle/>
          <a:p>
            <a:r>
              <a:rPr lang="en-US" altLang="en-US" dirty="0"/>
              <a:t>It concerns the nature of the right [deontology] and the nature of the good [utility].</a:t>
            </a:r>
          </a:p>
          <a:p>
            <a:r>
              <a:rPr lang="en-US" altLang="en-US" dirty="0"/>
              <a:t>Theories of the good are of two basic types:</a:t>
            </a:r>
          </a:p>
          <a:p>
            <a:pPr lvl="1"/>
            <a:r>
              <a:rPr lang="en-US" altLang="en-US" dirty="0"/>
              <a:t>Theistic ( based upon the assumption of a God)</a:t>
            </a:r>
          </a:p>
          <a:p>
            <a:pPr lvl="1"/>
            <a:r>
              <a:rPr lang="en-US" altLang="en-US" dirty="0"/>
              <a:t>Philosophical/anthropological (based upon reason)</a:t>
            </a:r>
          </a:p>
        </p:txBody>
      </p:sp>
      <p:sp>
        <p:nvSpPr>
          <p:cNvPr id="4" name="Slide Number Placeholder 3">
            <a:extLst>
              <a:ext uri="{FF2B5EF4-FFF2-40B4-BE49-F238E27FC236}">
                <a16:creationId xmlns:a16="http://schemas.microsoft.com/office/drawing/2014/main" id="{36A36B3B-ECB8-41D4-B770-23A876B01B9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9D43CA0-8220-43D9-88C8-B33E27C6A591}" type="slidenum">
              <a:rPr lang="en-US" altLang="en-US"/>
              <a:pPr eaLnBrk="1" hangingPunct="1"/>
              <a:t>4</a:t>
            </a:fld>
            <a:endParaRPr lang="en-US" altLang="en-US"/>
          </a:p>
        </p:txBody>
      </p:sp>
    </p:spTree>
    <p:extLst>
      <p:ext uri="{BB962C8B-B14F-4D97-AF65-F5344CB8AC3E}">
        <p14:creationId xmlns:p14="http://schemas.microsoft.com/office/powerpoint/2010/main" val="4014005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40D5A60-F83B-4AC1-B871-FF13C9E4AF87}"/>
              </a:ext>
            </a:extLst>
          </p:cNvPr>
          <p:cNvSpPr>
            <a:spLocks noGrp="1"/>
          </p:cNvSpPr>
          <p:nvPr>
            <p:ph type="title"/>
          </p:nvPr>
        </p:nvSpPr>
        <p:spPr/>
        <p:txBody>
          <a:bodyPr/>
          <a:lstStyle/>
          <a:p>
            <a:r>
              <a:rPr lang="en-US" altLang="en-US"/>
              <a:t>Theistic ethics</a:t>
            </a:r>
          </a:p>
        </p:txBody>
      </p:sp>
      <p:sp>
        <p:nvSpPr>
          <p:cNvPr id="7171" name="Content Placeholder 2">
            <a:extLst>
              <a:ext uri="{FF2B5EF4-FFF2-40B4-BE49-F238E27FC236}">
                <a16:creationId xmlns:a16="http://schemas.microsoft.com/office/drawing/2014/main" id="{6457156E-FC9B-4980-891F-38DE340A82FA}"/>
              </a:ext>
            </a:extLst>
          </p:cNvPr>
          <p:cNvSpPr>
            <a:spLocks noGrp="1"/>
          </p:cNvSpPr>
          <p:nvPr>
            <p:ph idx="1"/>
          </p:nvPr>
        </p:nvSpPr>
        <p:spPr>
          <a:xfrm>
            <a:off x="1066800" y="1143001"/>
            <a:ext cx="10058400" cy="4983163"/>
          </a:xfrm>
        </p:spPr>
        <p:txBody>
          <a:bodyPr/>
          <a:lstStyle/>
          <a:p>
            <a:r>
              <a:rPr lang="en-US" altLang="en-US" dirty="0"/>
              <a:t>Monotheistic (believing in one god) religions, such as Judaism, Christianity and Islam, believe that one God exists, can be accessed, and is in control of earthly events.</a:t>
            </a:r>
          </a:p>
          <a:p>
            <a:pPr lvl="1"/>
            <a:r>
              <a:rPr lang="en-US" altLang="en-US" dirty="0"/>
              <a:t>Their holy books provide detailed guidance as to what God considers to be right and good.</a:t>
            </a:r>
          </a:p>
          <a:p>
            <a:pPr lvl="1"/>
            <a:r>
              <a:rPr lang="en-US" altLang="en-US" dirty="0"/>
              <a:t>This guidance is taken as absolute, and may be in the form of commands.</a:t>
            </a:r>
          </a:p>
        </p:txBody>
      </p:sp>
      <p:sp>
        <p:nvSpPr>
          <p:cNvPr id="4" name="Slide Number Placeholder 3">
            <a:extLst>
              <a:ext uri="{FF2B5EF4-FFF2-40B4-BE49-F238E27FC236}">
                <a16:creationId xmlns:a16="http://schemas.microsoft.com/office/drawing/2014/main" id="{E937DFF2-54F8-4762-A5B2-4CC57A3C20D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08E4108-54CA-42B5-8FBE-A5F250F8C797}" type="slidenum">
              <a:rPr lang="en-US" altLang="en-US"/>
              <a:pPr eaLnBrk="1" hangingPunct="1"/>
              <a:t>5</a:t>
            </a:fld>
            <a:endParaRPr lang="en-US" altLang="en-US"/>
          </a:p>
        </p:txBody>
      </p:sp>
    </p:spTree>
    <p:extLst>
      <p:ext uri="{BB962C8B-B14F-4D97-AF65-F5344CB8AC3E}">
        <p14:creationId xmlns:p14="http://schemas.microsoft.com/office/powerpoint/2010/main" val="2789740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2FE89EE-B5B7-47B0-ADD7-418F9AB7F429}"/>
              </a:ext>
            </a:extLst>
          </p:cNvPr>
          <p:cNvSpPr>
            <a:spLocks noGrp="1"/>
          </p:cNvSpPr>
          <p:nvPr>
            <p:ph type="title"/>
          </p:nvPr>
        </p:nvSpPr>
        <p:spPr/>
        <p:txBody>
          <a:bodyPr/>
          <a:lstStyle/>
          <a:p>
            <a:r>
              <a:rPr lang="en-US" altLang="en-US"/>
              <a:t>Absolute and Relative Theistic Ethics</a:t>
            </a:r>
          </a:p>
        </p:txBody>
      </p:sp>
      <p:sp>
        <p:nvSpPr>
          <p:cNvPr id="8195" name="Content Placeholder 2">
            <a:extLst>
              <a:ext uri="{FF2B5EF4-FFF2-40B4-BE49-F238E27FC236}">
                <a16:creationId xmlns:a16="http://schemas.microsoft.com/office/drawing/2014/main" id="{CEF5AED6-9B6D-466A-94FB-A0810484B146}"/>
              </a:ext>
            </a:extLst>
          </p:cNvPr>
          <p:cNvSpPr>
            <a:spLocks noGrp="1"/>
          </p:cNvSpPr>
          <p:nvPr>
            <p:ph idx="1"/>
          </p:nvPr>
        </p:nvSpPr>
        <p:spPr>
          <a:xfrm>
            <a:off x="1066800" y="1143001"/>
            <a:ext cx="10058400" cy="4983163"/>
          </a:xfrm>
        </p:spPr>
        <p:txBody>
          <a:bodyPr/>
          <a:lstStyle/>
          <a:p>
            <a:r>
              <a:rPr lang="en-US" altLang="en-US" dirty="0"/>
              <a:t>Some theists believe in moral absolutes—that certain acts, thoughts and failures to act are always wrong. Absolutes are contained in books believed to have been transmitted from God.</a:t>
            </a:r>
          </a:p>
          <a:p>
            <a:r>
              <a:rPr lang="en-US" altLang="en-US" dirty="0"/>
              <a:t>Other theists consider “absolutes” more as  guidelines and would consider absolutists as presumptuous or even arrogant.</a:t>
            </a:r>
          </a:p>
        </p:txBody>
      </p:sp>
      <p:sp>
        <p:nvSpPr>
          <p:cNvPr id="4" name="Slide Number Placeholder 3">
            <a:extLst>
              <a:ext uri="{FF2B5EF4-FFF2-40B4-BE49-F238E27FC236}">
                <a16:creationId xmlns:a16="http://schemas.microsoft.com/office/drawing/2014/main" id="{05345F3F-7431-4356-B325-41EA20B3829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0B22A1D-67E0-4875-A64C-36E3B36D7DD9}" type="slidenum">
              <a:rPr lang="en-US" altLang="en-US"/>
              <a:pPr eaLnBrk="1" hangingPunct="1"/>
              <a:t>6</a:t>
            </a:fld>
            <a:endParaRPr lang="en-US" altLang="en-US"/>
          </a:p>
        </p:txBody>
      </p:sp>
    </p:spTree>
    <p:extLst>
      <p:ext uri="{BB962C8B-B14F-4D97-AF65-F5344CB8AC3E}">
        <p14:creationId xmlns:p14="http://schemas.microsoft.com/office/powerpoint/2010/main" val="346199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FF56227D-3403-4DC7-A196-669101029863}"/>
              </a:ext>
            </a:extLst>
          </p:cNvPr>
          <p:cNvSpPr>
            <a:spLocks noGrp="1"/>
          </p:cNvSpPr>
          <p:nvPr>
            <p:ph type="title"/>
          </p:nvPr>
        </p:nvSpPr>
        <p:spPr/>
        <p:txBody>
          <a:bodyPr/>
          <a:lstStyle/>
          <a:p>
            <a:r>
              <a:rPr lang="en-US" altLang="en-US"/>
              <a:t>Indo-European Origins of Philosophy</a:t>
            </a:r>
          </a:p>
        </p:txBody>
      </p:sp>
      <p:sp>
        <p:nvSpPr>
          <p:cNvPr id="9219" name="Content Placeholder 2">
            <a:extLst>
              <a:ext uri="{FF2B5EF4-FFF2-40B4-BE49-F238E27FC236}">
                <a16:creationId xmlns:a16="http://schemas.microsoft.com/office/drawing/2014/main" id="{A65BE7D3-7C96-4765-B295-8EF987CF4335}"/>
              </a:ext>
            </a:extLst>
          </p:cNvPr>
          <p:cNvSpPr>
            <a:spLocks noGrp="1"/>
          </p:cNvSpPr>
          <p:nvPr>
            <p:ph idx="1"/>
          </p:nvPr>
        </p:nvSpPr>
        <p:spPr>
          <a:xfrm>
            <a:off x="1066800" y="1143001"/>
            <a:ext cx="10058400" cy="4983163"/>
          </a:xfrm>
        </p:spPr>
        <p:txBody>
          <a:bodyPr/>
          <a:lstStyle/>
          <a:p>
            <a:r>
              <a:rPr lang="en-US" altLang="en-US" dirty="0"/>
              <a:t>Indo-European tribes conquered India from  the northwest from about 1800-1500 BC.  They produced the Vedas (“knowledge”) which are the oldest of Hindu sacred books.</a:t>
            </a:r>
            <a:r>
              <a:rPr lang="en-US" altLang="en-US" sz="1600" dirty="0"/>
              <a:t> (</a:t>
            </a:r>
            <a:r>
              <a:rPr lang="en-US" altLang="en-US" sz="1600" dirty="0" err="1"/>
              <a:t>Noss</a:t>
            </a:r>
            <a:r>
              <a:rPr lang="en-US" altLang="en-US" sz="1600" dirty="0"/>
              <a:t> &amp; </a:t>
            </a:r>
            <a:r>
              <a:rPr lang="en-US" altLang="en-US" sz="1600" dirty="0" err="1"/>
              <a:t>Noss</a:t>
            </a:r>
            <a:r>
              <a:rPr lang="en-US" altLang="en-US" sz="1600" dirty="0"/>
              <a:t>, p. 73-74)</a:t>
            </a:r>
            <a:r>
              <a:rPr lang="en-US" altLang="en-US" dirty="0"/>
              <a:t>. </a:t>
            </a:r>
          </a:p>
          <a:p>
            <a:pPr lvl="1"/>
            <a:r>
              <a:rPr lang="en-US" altLang="en-US" dirty="0"/>
              <a:t>The Greeks are another branch of these tribes. (</a:t>
            </a:r>
            <a:r>
              <a:rPr lang="en-US" altLang="en-US" dirty="0" err="1"/>
              <a:t>Noss</a:t>
            </a:r>
            <a:r>
              <a:rPr lang="en-US" altLang="en-US" dirty="0"/>
              <a:t>, p. 73).</a:t>
            </a:r>
          </a:p>
          <a:p>
            <a:pPr lvl="1"/>
            <a:r>
              <a:rPr lang="en-US" altLang="en-US" dirty="0"/>
              <a:t>“Only Indo-Europeans have continually returned to the fundamental problems of metaphysics, the Aryans in India (giving rise to Hindu Philosophy), the Greeks in Greece….” Arthur A. </a:t>
            </a:r>
            <a:r>
              <a:rPr lang="en-US" altLang="en-US" dirty="0" err="1"/>
              <a:t>Custance</a:t>
            </a:r>
            <a:r>
              <a:rPr lang="en-US" altLang="en-US" dirty="0"/>
              <a:t>, Noah’s Three Sons, Zondervan, 1975, p. 31.</a:t>
            </a:r>
          </a:p>
          <a:p>
            <a:endParaRPr lang="en-US" altLang="en-US" dirty="0"/>
          </a:p>
        </p:txBody>
      </p:sp>
      <p:sp>
        <p:nvSpPr>
          <p:cNvPr id="4" name="Slide Number Placeholder 3">
            <a:extLst>
              <a:ext uri="{FF2B5EF4-FFF2-40B4-BE49-F238E27FC236}">
                <a16:creationId xmlns:a16="http://schemas.microsoft.com/office/drawing/2014/main" id="{6D760EE1-9385-4EFC-8EB5-EFC58A37D0B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60A425B-A78B-42F0-AE10-34AC5D4C1029}" type="slidenum">
              <a:rPr lang="en-US" altLang="en-US"/>
              <a:pPr eaLnBrk="1" hangingPunct="1"/>
              <a:t>7</a:t>
            </a:fld>
            <a:endParaRPr lang="en-US" altLang="en-US"/>
          </a:p>
        </p:txBody>
      </p:sp>
    </p:spTree>
    <p:extLst>
      <p:ext uri="{BB962C8B-B14F-4D97-AF65-F5344CB8AC3E}">
        <p14:creationId xmlns:p14="http://schemas.microsoft.com/office/powerpoint/2010/main" val="961961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4FAD4C09-2131-46AE-AD40-091B40477A17}"/>
              </a:ext>
            </a:extLst>
          </p:cNvPr>
          <p:cNvSpPr>
            <a:spLocks noGrp="1"/>
          </p:cNvSpPr>
          <p:nvPr>
            <p:ph type="title"/>
          </p:nvPr>
        </p:nvSpPr>
        <p:spPr/>
        <p:txBody>
          <a:bodyPr/>
          <a:lstStyle/>
          <a:p>
            <a:r>
              <a:rPr lang="en-US" altLang="en-US"/>
              <a:t>Hindu/Buddhist philosophy</a:t>
            </a:r>
          </a:p>
        </p:txBody>
      </p:sp>
      <p:sp>
        <p:nvSpPr>
          <p:cNvPr id="10243" name="Content Placeholder 2">
            <a:extLst>
              <a:ext uri="{FF2B5EF4-FFF2-40B4-BE49-F238E27FC236}">
                <a16:creationId xmlns:a16="http://schemas.microsoft.com/office/drawing/2014/main" id="{CE402760-DD45-4555-A861-64BCC5CA196D}"/>
              </a:ext>
            </a:extLst>
          </p:cNvPr>
          <p:cNvSpPr>
            <a:spLocks noGrp="1"/>
          </p:cNvSpPr>
          <p:nvPr>
            <p:ph idx="1"/>
          </p:nvPr>
        </p:nvSpPr>
        <p:spPr>
          <a:xfrm>
            <a:off x="1066800" y="1143001"/>
            <a:ext cx="10058400" cy="4983163"/>
          </a:xfrm>
        </p:spPr>
        <p:txBody>
          <a:bodyPr/>
          <a:lstStyle/>
          <a:p>
            <a:r>
              <a:rPr lang="en-US" altLang="en-US" dirty="0"/>
              <a:t>“The gods of the early Indo-Europeans were gods of light, but this light was not moral light but rather the illumination of the mind or understanding.”</a:t>
            </a:r>
          </a:p>
          <a:p>
            <a:r>
              <a:rPr lang="en-US" altLang="en-US" dirty="0"/>
              <a:t>Philosophy can be defined as “strictly rational speculation, concerned with the ultimate nature and meaning of reality, apart from revelation, to satisfy a purely intellectual need…” </a:t>
            </a:r>
            <a:r>
              <a:rPr lang="en-US" altLang="en-US" sz="1600" dirty="0" err="1"/>
              <a:t>Custance</a:t>
            </a:r>
            <a:r>
              <a:rPr lang="en-US" altLang="en-US" sz="1600" dirty="0"/>
              <a:t>, p. 30</a:t>
            </a:r>
            <a:r>
              <a:rPr lang="en-US" altLang="en-US" dirty="0"/>
              <a:t>.</a:t>
            </a:r>
          </a:p>
          <a:p>
            <a:endParaRPr lang="en-US" altLang="en-US" dirty="0"/>
          </a:p>
        </p:txBody>
      </p:sp>
      <p:sp>
        <p:nvSpPr>
          <p:cNvPr id="4" name="Slide Number Placeholder 3">
            <a:extLst>
              <a:ext uri="{FF2B5EF4-FFF2-40B4-BE49-F238E27FC236}">
                <a16:creationId xmlns:a16="http://schemas.microsoft.com/office/drawing/2014/main" id="{11B8566A-3924-4C16-B6C0-95DC9BD04520}"/>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37A1150-F123-4BDC-946C-66E18630E5A2}" type="slidenum">
              <a:rPr lang="en-US" altLang="en-US"/>
              <a:pPr eaLnBrk="1" hangingPunct="1"/>
              <a:t>8</a:t>
            </a:fld>
            <a:endParaRPr lang="en-US" altLang="en-US"/>
          </a:p>
        </p:txBody>
      </p:sp>
    </p:spTree>
    <p:extLst>
      <p:ext uri="{BB962C8B-B14F-4D97-AF65-F5344CB8AC3E}">
        <p14:creationId xmlns:p14="http://schemas.microsoft.com/office/powerpoint/2010/main" val="3584494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8F206ECC-5D07-48A3-8BE3-9C3ECFFA7325}"/>
              </a:ext>
            </a:extLst>
          </p:cNvPr>
          <p:cNvSpPr>
            <a:spLocks noGrp="1"/>
          </p:cNvSpPr>
          <p:nvPr>
            <p:ph type="title"/>
          </p:nvPr>
        </p:nvSpPr>
        <p:spPr/>
        <p:txBody>
          <a:bodyPr/>
          <a:lstStyle/>
          <a:p>
            <a:r>
              <a:rPr lang="en-US" altLang="en-US"/>
              <a:t>3 Stages in the History of Ethics</a:t>
            </a:r>
          </a:p>
        </p:txBody>
      </p:sp>
      <p:sp>
        <p:nvSpPr>
          <p:cNvPr id="11267" name="Content Placeholder 2">
            <a:extLst>
              <a:ext uri="{FF2B5EF4-FFF2-40B4-BE49-F238E27FC236}">
                <a16:creationId xmlns:a16="http://schemas.microsoft.com/office/drawing/2014/main" id="{9DB74EBA-77A0-4101-8D08-5D03F1593928}"/>
              </a:ext>
            </a:extLst>
          </p:cNvPr>
          <p:cNvSpPr>
            <a:spLocks noGrp="1"/>
          </p:cNvSpPr>
          <p:nvPr>
            <p:ph idx="1"/>
          </p:nvPr>
        </p:nvSpPr>
        <p:spPr>
          <a:xfrm>
            <a:off x="1066800" y="1143001"/>
            <a:ext cx="10058400" cy="4983163"/>
          </a:xfrm>
        </p:spPr>
        <p:txBody>
          <a:bodyPr/>
          <a:lstStyle/>
          <a:p>
            <a:r>
              <a:rPr lang="en-US" altLang="en-US" dirty="0"/>
              <a:t>First stage: moral authority shifted from above humans (the divine), to humans.</a:t>
            </a:r>
          </a:p>
          <a:p>
            <a:r>
              <a:rPr lang="en-US" altLang="en-US" dirty="0"/>
              <a:t>Second stage: extending the belief that humans are responsible only to humans</a:t>
            </a:r>
          </a:p>
          <a:p>
            <a:pPr lvl="1"/>
            <a:r>
              <a:rPr lang="en-US" altLang="en-US" dirty="0"/>
              <a:t>Rise of nihilism and relativism</a:t>
            </a:r>
          </a:p>
          <a:p>
            <a:r>
              <a:rPr lang="en-US" altLang="en-US" dirty="0"/>
              <a:t>Third stage: focus shifting from individual to public ethics—toward utilitarianism.</a:t>
            </a:r>
          </a:p>
          <a:p>
            <a:pPr lvl="1"/>
            <a:r>
              <a:rPr lang="en-US" altLang="en-US" dirty="0"/>
              <a:t>Applied ethics is popular</a:t>
            </a:r>
          </a:p>
          <a:p>
            <a:pPr lvl="1"/>
            <a:r>
              <a:rPr lang="en-US" altLang="en-US" dirty="0"/>
              <a:t>Virtue ethics is gaining ground</a:t>
            </a:r>
          </a:p>
          <a:p>
            <a:pPr lvl="2"/>
            <a:r>
              <a:rPr lang="en-US" altLang="en-US" dirty="0"/>
              <a:t>From J. B. </a:t>
            </a:r>
            <a:r>
              <a:rPr lang="en-US" altLang="en-US" dirty="0" err="1"/>
              <a:t>Schneewind</a:t>
            </a:r>
            <a:r>
              <a:rPr lang="en-US" altLang="en-US" dirty="0"/>
              <a:t>, “Modern moral philosophy,” </a:t>
            </a:r>
            <a:r>
              <a:rPr lang="en-US" altLang="en-US" dirty="0" err="1"/>
              <a:t>ch.</a:t>
            </a:r>
            <a:r>
              <a:rPr lang="en-US" altLang="en-US" dirty="0"/>
              <a:t> 12 in A Companion to Ethics, Peter Singer, ed. ISBN: 0631187855</a:t>
            </a:r>
          </a:p>
        </p:txBody>
      </p:sp>
      <p:sp>
        <p:nvSpPr>
          <p:cNvPr id="4" name="Slide Number Placeholder 3">
            <a:extLst>
              <a:ext uri="{FF2B5EF4-FFF2-40B4-BE49-F238E27FC236}">
                <a16:creationId xmlns:a16="http://schemas.microsoft.com/office/drawing/2014/main" id="{D0D37E8A-EA2D-4CBC-BBB8-AFFE5A7EC3B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DDBE665-FB3A-4088-8D36-B85F8E107454}" type="slidenum">
              <a:rPr lang="en-US" altLang="en-US"/>
              <a:pPr eaLnBrk="1" hangingPunct="1"/>
              <a:t>9</a:t>
            </a:fld>
            <a:endParaRPr lang="en-US" altLang="en-US"/>
          </a:p>
        </p:txBody>
      </p:sp>
    </p:spTree>
    <p:extLst>
      <p:ext uri="{BB962C8B-B14F-4D97-AF65-F5344CB8AC3E}">
        <p14:creationId xmlns:p14="http://schemas.microsoft.com/office/powerpoint/2010/main" val="2453022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oorway_je_03 PowerPlugs Templates for PowerPoint">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2372</Words>
  <Application>Microsoft Office PowerPoint</Application>
  <PresentationFormat>Widescreen</PresentationFormat>
  <Paragraphs>261</Paragraphs>
  <Slides>28</Slides>
  <Notes>28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28</vt:i4>
      </vt:variant>
    </vt:vector>
  </HeadingPairs>
  <TitlesOfParts>
    <vt:vector size="33" baseType="lpstr">
      <vt:lpstr>Arial</vt:lpstr>
      <vt:lpstr>Calibri</vt:lpstr>
      <vt:lpstr>Calibri Light</vt:lpstr>
      <vt:lpstr>Office Theme</vt:lpstr>
      <vt:lpstr>doorway_je_03 PowerPlugs Templates for PowerPoint</vt:lpstr>
      <vt:lpstr>An  Introduction  to Ethics</vt:lpstr>
      <vt:lpstr>What is right and wrong?</vt:lpstr>
      <vt:lpstr>       Religion                       Philosophy</vt:lpstr>
      <vt:lpstr>Ethics (Moral Philosophy) Defined</vt:lpstr>
      <vt:lpstr>Theistic ethics</vt:lpstr>
      <vt:lpstr>Absolute and Relative Theistic Ethics</vt:lpstr>
      <vt:lpstr>Indo-European Origins of Philosophy</vt:lpstr>
      <vt:lpstr>Hindu/Buddhist philosophy</vt:lpstr>
      <vt:lpstr>3 Stages in the History of Ethics</vt:lpstr>
      <vt:lpstr>Philosophical ethics--Assumptions</vt:lpstr>
      <vt:lpstr>Philosophical ethics--Assumptions</vt:lpstr>
      <vt:lpstr>Locating Ethics Within Philosophy</vt:lpstr>
      <vt:lpstr>Theological/philosophical worldviews</vt:lpstr>
      <vt:lpstr>Moral Facts [Truth]</vt:lpstr>
      <vt:lpstr>Schools of Those Who Accept Moral Truth</vt:lpstr>
      <vt:lpstr>Theories of Moral Truth</vt:lpstr>
      <vt:lpstr>Theories that “right” exists</vt:lpstr>
      <vt:lpstr>Arguments against absolutes: Diversity</vt:lpstr>
      <vt:lpstr>Arguments against absolutes: Diversity</vt:lpstr>
      <vt:lpstr>Argument against absolutes: Dependency (determinism)</vt:lpstr>
      <vt:lpstr>Argument against absolutes: Dependency (determinism)</vt:lpstr>
      <vt:lpstr>Lack of consensus among philosophers</vt:lpstr>
      <vt:lpstr>Human value in Hinduism</vt:lpstr>
      <vt:lpstr>Human value in Buddhism  </vt:lpstr>
      <vt:lpstr>Human value in Islam</vt:lpstr>
      <vt:lpstr>Evolutionary ethics</vt:lpstr>
      <vt:lpstr>Valentine (March 2010)</vt:lpstr>
      <vt:lpstr>Valentine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Ethics</dc:title>
  <dc:creator>Walt Robertson</dc:creator>
  <cp:lastModifiedBy>Walt Robertson</cp:lastModifiedBy>
  <cp:revision>1</cp:revision>
  <dcterms:created xsi:type="dcterms:W3CDTF">2021-02-12T21:38:55Z</dcterms:created>
  <dcterms:modified xsi:type="dcterms:W3CDTF">2021-02-12T21:40:27Z</dcterms:modified>
</cp:coreProperties>
</file>